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1"/>
  </p:notesMasterIdLst>
  <p:sldIdLst>
    <p:sldId id="256" r:id="rId2"/>
    <p:sldId id="365" r:id="rId3"/>
    <p:sldId id="257" r:id="rId4"/>
    <p:sldId id="258" r:id="rId5"/>
    <p:sldId id="332" r:id="rId6"/>
    <p:sldId id="351" r:id="rId7"/>
    <p:sldId id="349" r:id="rId8"/>
    <p:sldId id="350" r:id="rId9"/>
    <p:sldId id="358" r:id="rId10"/>
    <p:sldId id="352" r:id="rId11"/>
    <p:sldId id="260" r:id="rId12"/>
    <p:sldId id="353" r:id="rId13"/>
    <p:sldId id="267" r:id="rId14"/>
    <p:sldId id="268" r:id="rId15"/>
    <p:sldId id="318" r:id="rId16"/>
    <p:sldId id="363" r:id="rId17"/>
    <p:sldId id="364" r:id="rId18"/>
    <p:sldId id="321" r:id="rId19"/>
    <p:sldId id="275" r:id="rId20"/>
    <p:sldId id="323" r:id="rId21"/>
    <p:sldId id="282" r:id="rId22"/>
    <p:sldId id="284" r:id="rId23"/>
    <p:sldId id="283" r:id="rId24"/>
    <p:sldId id="354" r:id="rId25"/>
    <p:sldId id="298" r:id="rId26"/>
    <p:sldId id="320" r:id="rId27"/>
    <p:sldId id="355" r:id="rId28"/>
    <p:sldId id="362" r:id="rId29"/>
    <p:sldId id="299" r:id="rId30"/>
    <p:sldId id="315" r:id="rId31"/>
    <p:sldId id="356" r:id="rId32"/>
    <p:sldId id="359" r:id="rId33"/>
    <p:sldId id="360" r:id="rId34"/>
    <p:sldId id="313" r:id="rId35"/>
    <p:sldId id="329" r:id="rId36"/>
    <p:sldId id="324" r:id="rId37"/>
    <p:sldId id="316" r:id="rId38"/>
    <p:sldId id="347" r:id="rId39"/>
    <p:sldId id="361" r:id="rId40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ark A. Yoder" initials="may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384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275334AB-95BB-4502-A918-189A6726C559}" type="datetimeFigureOut">
              <a:rPr lang="en-US" smtClean="0"/>
              <a:t>6/19/2015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2CED95DD-69F1-4E9E-AE99-1B3486ED8A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9388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587" y="9119474"/>
            <a:ext cx="3169920" cy="48006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253BD0D-6C65-4AEF-9C43-1534CD39490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/>
          </a:p>
        </p:txBody>
      </p:sp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748059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57333" eaLnBrk="0" fontAlgn="base" hangingPunct="0">
              <a:spcBef>
                <a:spcPct val="30000"/>
              </a:spcBef>
              <a:spcAft>
                <a:spcPct val="0"/>
              </a:spcAft>
              <a:defRPr/>
            </a:pPr>
            <a:r>
              <a:rPr lang="en-US" dirty="0" smtClean="0"/>
              <a:t>http://circuitco.com/support/index.php?title=BeagleBone_Capes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0E747D-E559-4B43-82BC-44947B8DD657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1211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Emphasize Sitara: It no</a:t>
            </a:r>
            <a:r>
              <a:rPr lang="en-US" baseline="0" dirty="0" smtClean="0"/>
              <a:t> longer appears later in this deck.</a:t>
            </a:r>
          </a:p>
          <a:p>
            <a:endParaRPr lang="en-US" baseline="0" dirty="0" smtClean="0"/>
          </a:p>
          <a:p>
            <a:r>
              <a:rPr lang="en-US" dirty="0" smtClean="0"/>
              <a:t>Expansion</a:t>
            </a:r>
            <a:r>
              <a:rPr lang="en-US" baseline="0" dirty="0" smtClean="0"/>
              <a:t> heads information will enable you to transition to capes slide.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0E747D-E559-4B43-82BC-44947B8DD657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42002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66DB1-498D-45BB-AD67-CB60A4C71233}" type="datetimeFigureOut">
              <a:rPr lang="en-US" smtClean="0"/>
              <a:t>6/19/2015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B70B251-FE4D-4C7F-A2EA-288007E07711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" name="Picture 3" descr="\\MyDocs\MyDocs\yoder\Documents\My Pictures\RoseLogo96.bmp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9385" y="6364973"/>
            <a:ext cx="2370043" cy="384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66DB1-498D-45BB-AD67-CB60A4C71233}" type="datetimeFigureOut">
              <a:rPr lang="en-US" smtClean="0"/>
              <a:t>6/19/2015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0B251-FE4D-4C7F-A2EA-288007E077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66DB1-498D-45BB-AD67-CB60A4C71233}" type="datetimeFigureOut">
              <a:rPr lang="en-US" smtClean="0"/>
              <a:t>6/19/2015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0B251-FE4D-4C7F-A2EA-288007E077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66DB1-498D-45BB-AD67-CB60A4C71233}" type="datetimeFigureOut">
              <a:rPr lang="en-US" smtClean="0"/>
              <a:t>6/19/2015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0B251-FE4D-4C7F-A2EA-288007E077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66DB1-498D-45BB-AD67-CB60A4C71233}" type="datetimeFigureOut">
              <a:rPr lang="en-US" smtClean="0"/>
              <a:t>6/19/2015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0B251-FE4D-4C7F-A2EA-288007E07711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66DB1-498D-45BB-AD67-CB60A4C71233}" type="datetimeFigureOut">
              <a:rPr lang="en-US" smtClean="0"/>
              <a:t>6/19/2015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0B251-FE4D-4C7F-A2EA-288007E07711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66DB1-498D-45BB-AD67-CB60A4C71233}" type="datetimeFigureOut">
              <a:rPr lang="en-US" smtClean="0"/>
              <a:t>6/19/2015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0B251-FE4D-4C7F-A2EA-288007E07711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66DB1-498D-45BB-AD67-CB60A4C71233}" type="datetimeFigureOut">
              <a:rPr lang="en-US" smtClean="0"/>
              <a:t>6/19/2015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0B251-FE4D-4C7F-A2EA-288007E077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66DB1-498D-45BB-AD67-CB60A4C71233}" type="datetimeFigureOut">
              <a:rPr lang="en-US" smtClean="0"/>
              <a:t>6/19/2015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0B251-FE4D-4C7F-A2EA-288007E077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66DB1-498D-45BB-AD67-CB60A4C71233}" type="datetimeFigureOut">
              <a:rPr lang="en-US" smtClean="0"/>
              <a:t>6/19/2015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0B251-FE4D-4C7F-A2EA-288007E077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66DB1-498D-45BB-AD67-CB60A4C71233}" type="datetimeFigureOut">
              <a:rPr lang="en-US" smtClean="0"/>
              <a:t>6/19/2015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0B251-FE4D-4C7F-A2EA-288007E077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33B66DB1-498D-45BB-AD67-CB60A4C71233}" type="datetimeFigureOut">
              <a:rPr lang="en-US" smtClean="0"/>
              <a:t>6/19/2015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r>
              <a:rPr lang="en-US" dirty="0" smtClean="0"/>
              <a:t>Mark A. Yoder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1B70B251-FE4D-4C7F-A2EA-288007E07711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3" descr="\\MyDocs\MyDocs\yoder\Documents\My Pictures\RoseLogo96.bmp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9385" y="6364973"/>
            <a:ext cx="2370043" cy="384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www.youtube.com/watch?feature=player_embedded&amp;v=bIvkerJr5wE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circuitco.com/support/index.php?title=BeagleBone_DVI-D" TargetMode="External"/><Relationship Id="rId13" Type="http://schemas.openxmlformats.org/officeDocument/2006/relationships/hyperlink" Target="http://circuitco.com/support/index.php?title=TT3201_CAN_Cape" TargetMode="External"/><Relationship Id="rId18" Type="http://schemas.openxmlformats.org/officeDocument/2006/relationships/image" Target="../media/image30.jpeg"/><Relationship Id="rId26" Type="http://schemas.openxmlformats.org/officeDocument/2006/relationships/hyperlink" Target="http://circuitco.com/support/index.php?title=BeBoPr_Cape" TargetMode="External"/><Relationship Id="rId3" Type="http://schemas.openxmlformats.org/officeDocument/2006/relationships/image" Target="../media/image22.png"/><Relationship Id="rId21" Type="http://schemas.openxmlformats.org/officeDocument/2006/relationships/hyperlink" Target="http://circuitco.com/support/index.php?title=BeagleBone_ProfiBus" TargetMode="External"/><Relationship Id="rId34" Type="http://schemas.openxmlformats.org/officeDocument/2006/relationships/hyperlink" Target="http://circuitco.com/support/index.php?title=BeagleBone_RF" TargetMode="External"/><Relationship Id="rId7" Type="http://schemas.openxmlformats.org/officeDocument/2006/relationships/image" Target="../media/image24.jpeg"/><Relationship Id="rId12" Type="http://schemas.openxmlformats.org/officeDocument/2006/relationships/image" Target="../media/image27.jpeg"/><Relationship Id="rId17" Type="http://schemas.openxmlformats.org/officeDocument/2006/relationships/hyperlink" Target="http://circuitco.com/support/index.php?title=BeagleBone_VGA" TargetMode="External"/><Relationship Id="rId25" Type="http://schemas.openxmlformats.org/officeDocument/2006/relationships/image" Target="../media/image32.jpeg"/><Relationship Id="rId33" Type="http://schemas.openxmlformats.org/officeDocument/2006/relationships/image" Target="../media/image36.jpeg"/><Relationship Id="rId38" Type="http://schemas.openxmlformats.org/officeDocument/2006/relationships/image" Target="../media/image39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9.jpeg"/><Relationship Id="rId20" Type="http://schemas.openxmlformats.org/officeDocument/2006/relationships/image" Target="../media/image31.jpeg"/><Relationship Id="rId29" Type="http://schemas.openxmlformats.org/officeDocument/2006/relationships/image" Target="../media/image34.jpeg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circuitco.com/support/index.php?title=BeagleBone_Breakout" TargetMode="External"/><Relationship Id="rId11" Type="http://schemas.openxmlformats.org/officeDocument/2006/relationships/image" Target="../media/image26.jpeg"/><Relationship Id="rId24" Type="http://schemas.openxmlformats.org/officeDocument/2006/relationships/hyperlink" Target="http://circuitco.com/support/index.php?title=BeagleBone_3.1MP_Camera" TargetMode="External"/><Relationship Id="rId32" Type="http://schemas.openxmlformats.org/officeDocument/2006/relationships/hyperlink" Target="http://circuitco.com/support/index.php?title=BeagleBone_Weather" TargetMode="External"/><Relationship Id="rId37" Type="http://schemas.openxmlformats.org/officeDocument/2006/relationships/image" Target="../media/image38.jpeg"/><Relationship Id="rId5" Type="http://schemas.openxmlformats.org/officeDocument/2006/relationships/image" Target="../media/image23.jpeg"/><Relationship Id="rId15" Type="http://schemas.openxmlformats.org/officeDocument/2006/relationships/hyperlink" Target="http://circuitco.com/support/index.php?title=BeagleBone_Battery" TargetMode="External"/><Relationship Id="rId23" Type="http://schemas.openxmlformats.org/officeDocument/2006/relationships/hyperlink" Target="http://circuitco.com/support/index.php?title=BeagleBone_RS485" TargetMode="External"/><Relationship Id="rId28" Type="http://schemas.openxmlformats.org/officeDocument/2006/relationships/hyperlink" Target="http://circuitco.com/support/index.php?title=BeagleBone_Audio" TargetMode="External"/><Relationship Id="rId36" Type="http://schemas.openxmlformats.org/officeDocument/2006/relationships/hyperlink" Target="http://circuitco.com/support/index.php?title=BeagleBone_LVDS_LCD_Cape" TargetMode="External"/><Relationship Id="rId10" Type="http://schemas.openxmlformats.org/officeDocument/2006/relationships/hyperlink" Target="http://circuitco.com/support/index.php?title=BeagleBone_LCD7" TargetMode="External"/><Relationship Id="rId19" Type="http://schemas.openxmlformats.org/officeDocument/2006/relationships/hyperlink" Target="http://circuitco.com/support/index.php?title=BeagleBone_CANBus" TargetMode="External"/><Relationship Id="rId31" Type="http://schemas.openxmlformats.org/officeDocument/2006/relationships/image" Target="../media/image35.jpeg"/><Relationship Id="rId4" Type="http://schemas.openxmlformats.org/officeDocument/2006/relationships/hyperlink" Target="http://circuitco.com/support/index.php?title=BeagleBone_Breadboard" TargetMode="External"/><Relationship Id="rId9" Type="http://schemas.openxmlformats.org/officeDocument/2006/relationships/image" Target="../media/image25.jpeg"/><Relationship Id="rId14" Type="http://schemas.openxmlformats.org/officeDocument/2006/relationships/image" Target="../media/image28.jpeg"/><Relationship Id="rId22" Type="http://schemas.openxmlformats.org/officeDocument/2006/relationships/hyperlink" Target="http://circuitco.com/support/index.php?title=BeagleBone_RS232" TargetMode="External"/><Relationship Id="rId27" Type="http://schemas.openxmlformats.org/officeDocument/2006/relationships/image" Target="../media/image33.jpeg"/><Relationship Id="rId30" Type="http://schemas.openxmlformats.org/officeDocument/2006/relationships/hyperlink" Target="http://circuitco.com/support/index.php?title=BeagleBone_DVI-D_with_Audio" TargetMode="External"/><Relationship Id="rId35" Type="http://schemas.openxmlformats.org/officeDocument/2006/relationships/image" Target="../media/image3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5.png"/><Relationship Id="rId18" Type="http://schemas.openxmlformats.org/officeDocument/2006/relationships/image" Target="../media/image6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12" Type="http://schemas.openxmlformats.org/officeDocument/2006/relationships/image" Target="../media/image54.png"/><Relationship Id="rId17" Type="http://schemas.openxmlformats.org/officeDocument/2006/relationships/image" Target="../media/image59.png"/><Relationship Id="rId2" Type="http://schemas.openxmlformats.org/officeDocument/2006/relationships/image" Target="../media/image44.png"/><Relationship Id="rId16" Type="http://schemas.openxmlformats.org/officeDocument/2006/relationships/image" Target="../media/image58.png"/><Relationship Id="rId20" Type="http://schemas.openxmlformats.org/officeDocument/2006/relationships/hyperlink" Target="http://www.youtube.com/watch?v=NJk81eCuqu0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11" Type="http://schemas.openxmlformats.org/officeDocument/2006/relationships/image" Target="../media/image53.png"/><Relationship Id="rId5" Type="http://schemas.openxmlformats.org/officeDocument/2006/relationships/image" Target="../media/image47.png"/><Relationship Id="rId15" Type="http://schemas.openxmlformats.org/officeDocument/2006/relationships/image" Target="../media/image57.png"/><Relationship Id="rId10" Type="http://schemas.openxmlformats.org/officeDocument/2006/relationships/image" Target="../media/image52.png"/><Relationship Id="rId19" Type="http://schemas.openxmlformats.org/officeDocument/2006/relationships/image" Target="../media/image61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Relationship Id="rId14" Type="http://schemas.openxmlformats.org/officeDocument/2006/relationships/image" Target="../media/image5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feature=player_embedded&amp;v=7Sxl5geo10w" TargetMode="External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hyperlink" Target="http://circuitco.com/support/index.php?title=BeagleBone_ROV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bone/Support/bone101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bone/Support/bone101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bone/Support/bone101/" TargetMode="External"/><Relationship Id="rId3" Type="http://schemas.openxmlformats.org/officeDocument/2006/relationships/hyperlink" Target="http://yoder-dell.dhcp.rose-hulman.edu:1080/Support/BoneScript/digitalRead/" TargetMode="External"/><Relationship Id="rId7" Type="http://schemas.openxmlformats.org/officeDocument/2006/relationships/hyperlink" Target="http://yoder-dell.dhcp.rose-hulman.edu:1080/Support/BoneScript/writeTextFile/" TargetMode="External"/><Relationship Id="rId2" Type="http://schemas.openxmlformats.org/officeDocument/2006/relationships/hyperlink" Target="http://yoder-dell.dhcp.rose-hulman.edu:1080/Support/BoneScript/digitalWrite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yoder-dell.dhcp.rose-hulman.edu:1080/Support/BoneScript/readTextFile/" TargetMode="External"/><Relationship Id="rId5" Type="http://schemas.openxmlformats.org/officeDocument/2006/relationships/hyperlink" Target="http://yoder-dell.dhcp.rose-hulman.edu:1080/Support/BoneScript/attachInterrupt/" TargetMode="External"/><Relationship Id="rId4" Type="http://schemas.openxmlformats.org/officeDocument/2006/relationships/hyperlink" Target="http://yoder-dell.dhcp.rose-hulman.edu:1080/Support/BoneScript/analogRead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elinux.org/Category:ECE497" TargetMode="External"/><Relationship Id="rId2" Type="http://schemas.openxmlformats.org/officeDocument/2006/relationships/hyperlink" Target="http://derekmolloy.ie/beaglebone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derekmolloy.ie/beaglebone/" TargetMode="External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hyperlink" Target="http://elinux.org/Category:ECE497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i.com/hdr_home" TargetMode="External"/><Relationship Id="rId7" Type="http://schemas.openxmlformats.org/officeDocument/2006/relationships/image" Target="../media/image81.jpeg"/><Relationship Id="rId2" Type="http://schemas.openxmlformats.org/officeDocument/2006/relationships/image" Target="../media/image77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0.jpeg"/><Relationship Id="rId5" Type="http://schemas.openxmlformats.org/officeDocument/2006/relationships/image" Target="../media/image79.gif"/><Relationship Id="rId4" Type="http://schemas.openxmlformats.org/officeDocument/2006/relationships/image" Target="../media/image78.gif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13" Type="http://schemas.openxmlformats.org/officeDocument/2006/relationships/image" Target="../media/image87.jpeg"/><Relationship Id="rId18" Type="http://schemas.openxmlformats.org/officeDocument/2006/relationships/image" Target="../media/image81.jpeg"/><Relationship Id="rId3" Type="http://schemas.openxmlformats.org/officeDocument/2006/relationships/image" Target="../media/image83.jpeg"/><Relationship Id="rId7" Type="http://schemas.openxmlformats.org/officeDocument/2006/relationships/hyperlink" Target="http://circuitco.com/support/index.php?title=BeagleBone_LCD7" TargetMode="External"/><Relationship Id="rId12" Type="http://schemas.openxmlformats.org/officeDocument/2006/relationships/image" Target="../media/image86.png"/><Relationship Id="rId17" Type="http://schemas.openxmlformats.org/officeDocument/2006/relationships/image" Target="../media/image80.jpeg"/><Relationship Id="rId2" Type="http://schemas.openxmlformats.org/officeDocument/2006/relationships/image" Target="../media/image82.png"/><Relationship Id="rId16" Type="http://schemas.openxmlformats.org/officeDocument/2006/relationships/image" Target="../media/image9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11" Type="http://schemas.openxmlformats.org/officeDocument/2006/relationships/image" Target="../media/image85.png"/><Relationship Id="rId5" Type="http://schemas.openxmlformats.org/officeDocument/2006/relationships/hyperlink" Target="http://circuitco.com/support/index.php?title=BeagleBone_Breadboard" TargetMode="External"/><Relationship Id="rId15" Type="http://schemas.openxmlformats.org/officeDocument/2006/relationships/image" Target="../media/image89.png"/><Relationship Id="rId10" Type="http://schemas.openxmlformats.org/officeDocument/2006/relationships/image" Target="../media/image34.jpeg"/><Relationship Id="rId4" Type="http://schemas.openxmlformats.org/officeDocument/2006/relationships/image" Target="../media/image84.jpeg"/><Relationship Id="rId9" Type="http://schemas.openxmlformats.org/officeDocument/2006/relationships/hyperlink" Target="http://circuitco.com/support/index.php?title=BeagleBone_Audio" TargetMode="External"/><Relationship Id="rId14" Type="http://schemas.openxmlformats.org/officeDocument/2006/relationships/image" Target="../media/image88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192.168.7.2:3000/" TargetMode="External"/><Relationship Id="rId2" Type="http://schemas.openxmlformats.org/officeDocument/2006/relationships/hyperlink" Target="http://192.168.7.2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192.168.7.2:3000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Beagle Bone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 Mark A. Yoder</a:t>
            </a:r>
          </a:p>
          <a:p>
            <a:r>
              <a:rPr lang="en-US" dirty="0" smtClean="0"/>
              <a:t>Mark.A.Yoder@Rose-Hulman.edu</a:t>
            </a:r>
            <a:endParaRPr lang="en-US" dirty="0"/>
          </a:p>
        </p:txBody>
      </p:sp>
      <p:pic>
        <p:nvPicPr>
          <p:cNvPr id="1026" name="Picture 2" descr="http://yoder-dell.dhcp.rose-hulman.edu:1080/static/images/black_hardware_detail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518" y="228600"/>
            <a:ext cx="5029200" cy="3429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beagl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57184" y="304800"/>
            <a:ext cx="2501531" cy="2501531"/>
          </a:xfrm>
          <a:prstGeom prst="rect">
            <a:avLst/>
          </a:prstGeom>
        </p:spPr>
      </p:pic>
      <p:pic>
        <p:nvPicPr>
          <p:cNvPr id="7" name="Picture 6" descr="Boris_Tux_PNG Transparent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2042" y="304800"/>
            <a:ext cx="1790476" cy="2428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825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Me - Out-of-the-box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You – Out-of-the-box</a:t>
            </a:r>
          </a:p>
          <a:p>
            <a:r>
              <a:rPr lang="en-US" dirty="0" smtClean="0"/>
              <a:t>Introductions</a:t>
            </a:r>
          </a:p>
          <a:p>
            <a:pPr lvl="1"/>
            <a:r>
              <a:rPr lang="en-US" dirty="0" smtClean="0"/>
              <a:t>Me</a:t>
            </a:r>
          </a:p>
          <a:p>
            <a:pPr lvl="1"/>
            <a:r>
              <a:rPr lang="en-US" dirty="0" smtClean="0"/>
              <a:t>Black Bone</a:t>
            </a:r>
          </a:p>
          <a:p>
            <a:r>
              <a:rPr lang="en-US" dirty="0" smtClean="0"/>
              <a:t>Technical Details</a:t>
            </a:r>
          </a:p>
          <a:p>
            <a:r>
              <a:rPr lang="en-US" dirty="0" smtClean="0"/>
              <a:t>You – More Labs</a:t>
            </a:r>
          </a:p>
          <a:p>
            <a:r>
              <a:rPr lang="en-US" dirty="0" smtClean="0"/>
              <a:t>Teaching with the Bone</a:t>
            </a:r>
          </a:p>
          <a:p>
            <a:r>
              <a:rPr lang="en-US" dirty="0" smtClean="0"/>
              <a:t>Questions and Wrap Up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3282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685800"/>
            <a:ext cx="5943600" cy="11430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400" b="1" dirty="0" smtClean="0">
                <a:solidFill>
                  <a:srgbClr val="B50938"/>
                </a:solidFill>
              </a:rPr>
              <a:t>Rose</a:t>
            </a: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</a:rPr>
              <a:t>-</a:t>
            </a:r>
            <a:r>
              <a:rPr lang="en-US" sz="2400" b="1" dirty="0" err="1" smtClean="0">
                <a:solidFill>
                  <a:schemeClr val="tx2">
                    <a:satMod val="130000"/>
                  </a:schemeClr>
                </a:solidFill>
              </a:rPr>
              <a:t>Hulman</a:t>
            </a: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</a:rPr>
              <a:t> Institute of Technology</a:t>
            </a:r>
            <a:endParaRPr lang="en-US" sz="2400" b="1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884238" y="1824038"/>
            <a:ext cx="7497762" cy="39624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Private engineering school</a:t>
            </a:r>
          </a:p>
          <a:p>
            <a:r>
              <a:rPr lang="en-US" dirty="0" smtClean="0"/>
              <a:t>About 2000 students</a:t>
            </a:r>
          </a:p>
          <a:p>
            <a:r>
              <a:rPr lang="en-US" dirty="0" smtClean="0"/>
              <a:t>Teaching</a:t>
            </a:r>
          </a:p>
          <a:p>
            <a:r>
              <a:rPr lang="en-US" dirty="0" smtClean="0"/>
              <a:t>Don’t grant PhDs</a:t>
            </a:r>
            <a:endParaRPr lang="en-US" dirty="0"/>
          </a:p>
          <a:p>
            <a:r>
              <a:rPr lang="en-US" sz="2800" dirty="0" smtClean="0"/>
              <a:t>Small </a:t>
            </a:r>
            <a:r>
              <a:rPr lang="en-US" sz="2800" dirty="0"/>
              <a:t>masters program</a:t>
            </a:r>
            <a:endParaRPr lang="en-US" dirty="0" smtClean="0"/>
          </a:p>
          <a:p>
            <a:r>
              <a:rPr lang="en-US" dirty="0" smtClean="0"/>
              <a:t>Terre Haute, Indiana, USA</a:t>
            </a:r>
          </a:p>
          <a:p>
            <a:r>
              <a:rPr lang="en-US" dirty="0" smtClean="0"/>
              <a:t>#1 ranking 16 years running</a:t>
            </a:r>
          </a:p>
          <a:p>
            <a:pPr lvl="1"/>
            <a:r>
              <a:rPr lang="en-US" dirty="0" smtClean="0"/>
              <a:t>US News &amp; World Report</a:t>
            </a:r>
          </a:p>
          <a:p>
            <a:r>
              <a:rPr lang="en-US" dirty="0" smtClean="0"/>
              <a:t>#4 ranking Brookings Institute</a:t>
            </a:r>
          </a:p>
          <a:p>
            <a:r>
              <a:rPr lang="en-US" b="1" dirty="0" smtClean="0">
                <a:solidFill>
                  <a:srgbClr val="B50938"/>
                </a:solidFill>
              </a:rPr>
              <a:t>All students have laptops</a:t>
            </a:r>
          </a:p>
        </p:txBody>
      </p:sp>
      <p:pic>
        <p:nvPicPr>
          <p:cNvPr id="22531" name="Picture 4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58210" y="160734"/>
            <a:ext cx="2209800" cy="1657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532" name="Picture 5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48710" y="4125516"/>
            <a:ext cx="2019300" cy="2514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533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29610" y="2057401"/>
            <a:ext cx="2438400" cy="1833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93402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04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Me - Out-of-the-box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You – Out-of-the-box</a:t>
            </a:r>
          </a:p>
          <a:p>
            <a:r>
              <a:rPr lang="en-US" dirty="0" smtClean="0"/>
              <a:t>Introductions</a:t>
            </a:r>
          </a:p>
          <a:p>
            <a:pPr lvl="1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Me</a:t>
            </a:r>
          </a:p>
          <a:p>
            <a:pPr lvl="1"/>
            <a:r>
              <a:rPr lang="en-US" dirty="0" smtClean="0"/>
              <a:t>Black Bone</a:t>
            </a:r>
          </a:p>
          <a:p>
            <a:r>
              <a:rPr lang="en-US" dirty="0" smtClean="0"/>
              <a:t>Technical Details</a:t>
            </a:r>
          </a:p>
          <a:p>
            <a:r>
              <a:rPr lang="en-US" dirty="0" smtClean="0"/>
              <a:t>You – More Labs</a:t>
            </a:r>
          </a:p>
          <a:p>
            <a:r>
              <a:rPr lang="en-US" dirty="0" smtClean="0"/>
              <a:t>Teaching with the Bone</a:t>
            </a:r>
          </a:p>
          <a:p>
            <a:r>
              <a:rPr lang="en-US" dirty="0" smtClean="0"/>
              <a:t>Questions and Wrap Up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941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Introducing…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http://1.bp.blogspot.com/-1IE8m1HK5H8/T3uSIFH_rSI/AAAAAAAAEoU/saDJz8sNYD0/s1600/beagl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570702"/>
            <a:ext cx="6172200" cy="4629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8450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u="sng" dirty="0">
                <a:hlinkClick r:id="rId2"/>
              </a:rPr>
              <a:t>http://www.youtube.com/watch?feature=player_embedded&amp;v=bIvkerJr5wE</a:t>
            </a:r>
            <a:endParaRPr lang="en-US" dirty="0"/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64" y="685800"/>
            <a:ext cx="9028113" cy="247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http://3.bp.blogspot.com/-9kzgWvf8uAo/UfbiUwSS_TI/AAAAAAAAFrI/Ug_SDihLJA0/s640/beagleboard_bday_header3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4420" y="3336374"/>
            <a:ext cx="6096000" cy="1457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4390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3" name="Title 1"/>
          <p:cNvSpPr>
            <a:spLocks noGrp="1"/>
          </p:cNvSpPr>
          <p:nvPr>
            <p:ph type="title"/>
          </p:nvPr>
        </p:nvSpPr>
        <p:spPr>
          <a:xfrm>
            <a:off x="231775" y="39843"/>
            <a:ext cx="8458200" cy="814388"/>
          </a:xfrm>
        </p:spPr>
        <p:txBody>
          <a:bodyPr/>
          <a:lstStyle/>
          <a:p>
            <a:r>
              <a:rPr lang="en-US" dirty="0" err="1" smtClean="0">
                <a:latin typeface="Arial" charset="0"/>
              </a:rPr>
              <a:t>BeagleBone</a:t>
            </a:r>
            <a:r>
              <a:rPr lang="en-US" dirty="0" smtClean="0">
                <a:latin typeface="Arial" charset="0"/>
              </a:rPr>
              <a:t> Family</a:t>
            </a:r>
            <a:endParaRPr lang="en-US" dirty="0">
              <a:latin typeface="Arial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3893234"/>
              </p:ext>
            </p:extLst>
          </p:nvPr>
        </p:nvGraphicFramePr>
        <p:xfrm>
          <a:off x="437882" y="936703"/>
          <a:ext cx="8326978" cy="4952188"/>
        </p:xfrm>
        <a:graphic>
          <a:graphicData uri="http://schemas.openxmlformats.org/drawingml/2006/table">
            <a:tbl>
              <a:tblPr/>
              <a:tblGrid>
                <a:gridCol w="875763"/>
                <a:gridCol w="1870732"/>
                <a:gridCol w="1860161"/>
                <a:gridCol w="1860161"/>
                <a:gridCol w="1860161"/>
              </a:tblGrid>
              <a:tr h="54625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err="1" smtClean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Times New Roman"/>
                        </a:rPr>
                        <a:t>BeagleBoard</a:t>
                      </a:r>
                      <a:endParaRPr lang="en-US" sz="24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err="1" smtClean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Times New Roman"/>
                        </a:rPr>
                        <a:t>BeagleBoard-xM</a:t>
                      </a:r>
                      <a:endParaRPr lang="en-US" sz="24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0000"/>
                        </a:lnSpc>
                        <a:spcBef>
                          <a:spcPts val="105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Times New Roman"/>
                        </a:rPr>
                        <a:t>BeagleBone</a:t>
                      </a:r>
                      <a:endParaRPr lang="en-US" sz="24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err="1" smtClean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Times New Roman"/>
                        </a:rPr>
                        <a:t>BeagleBone</a:t>
                      </a:r>
                      <a:r>
                        <a:rPr lang="en-US" sz="1600" b="1" spc="35" dirty="0" smtClean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Times New Roman"/>
                        </a:rPr>
                        <a:t> </a:t>
                      </a:r>
                      <a:r>
                        <a:rPr lang="en-US" sz="1600" b="1" dirty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Times New Roman"/>
                        </a:rPr>
                        <a:t>Black</a:t>
                      </a:r>
                      <a:endParaRPr lang="en-US" sz="24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</a:tr>
              <a:tr h="154381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="1" baseline="0" dirty="0" smtClean="0">
                          <a:latin typeface="+mn-lt"/>
                          <a:ea typeface="Calibri"/>
                          <a:cs typeface="Times New Roman"/>
                        </a:rPr>
                        <a:t> Board</a:t>
                      </a:r>
                      <a:endParaRPr lang="en-US" sz="1100" b="1" dirty="0" smtClean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650"/>
                        </a:lnSpc>
                        <a:spcBef>
                          <a:spcPts val="2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395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000"/>
                        </a:lnSpc>
                        <a:spcBef>
                          <a:spcPts val="6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395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650"/>
                        </a:lnSpc>
                        <a:spcBef>
                          <a:spcPts val="2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395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500"/>
                        </a:lnSpc>
                        <a:spcBef>
                          <a:spcPts val="4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ap="flat" cmpd="sng" algn="ctr">
                      <a:solidFill>
                        <a:srgbClr val="9395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395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7E6"/>
                    </a:solidFill>
                  </a:tcPr>
                </a:tc>
              </a:tr>
              <a:tr h="949540">
                <a:tc>
                  <a:txBody>
                    <a:bodyPr/>
                    <a:lstStyle/>
                    <a:p>
                      <a:pPr marL="52070" marR="41275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 smtClean="0">
                          <a:solidFill>
                            <a:srgbClr val="231F20"/>
                          </a:solidFill>
                          <a:latin typeface="Arial"/>
                          <a:ea typeface="Arial"/>
                          <a:cs typeface="Times New Roman"/>
                        </a:rPr>
                        <a:t>Quick </a:t>
                      </a:r>
                      <a:r>
                        <a:rPr lang="en-US" sz="1100" b="1" kern="1200" dirty="0">
                          <a:solidFill>
                            <a:srgbClr val="231F20"/>
                          </a:solidFill>
                          <a:latin typeface="Arial"/>
                          <a:ea typeface="Arial"/>
                          <a:cs typeface="Times New Roman"/>
                        </a:rPr>
                        <a:t>summary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395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395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75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marL="58420" marR="93980" algn="ctr">
                        <a:lnSpc>
                          <a:spcPct val="113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ED1C24"/>
                          </a:solidFill>
                          <a:latin typeface="+mj-lt"/>
                          <a:ea typeface="Arial"/>
                          <a:cs typeface="Times New Roman"/>
                        </a:rPr>
                        <a:t>The</a:t>
                      </a:r>
                      <a:r>
                        <a:rPr lang="en-US" sz="1100" spc="-35" dirty="0">
                          <a:solidFill>
                            <a:srgbClr val="ED1C24"/>
                          </a:solidFill>
                          <a:latin typeface="+mj-lt"/>
                          <a:ea typeface="Arial"/>
                          <a:cs typeface="Times New Roman"/>
                        </a:rPr>
                        <a:t> </a:t>
                      </a:r>
                      <a:r>
                        <a:rPr lang="en-US" sz="1100" dirty="0">
                          <a:solidFill>
                            <a:srgbClr val="ED1C24"/>
                          </a:solidFill>
                          <a:latin typeface="+mj-lt"/>
                          <a:ea typeface="Arial"/>
                          <a:cs typeface="Times New Roman"/>
                        </a:rPr>
                        <a:t>original</a:t>
                      </a:r>
                      <a:r>
                        <a:rPr lang="en-US" sz="1100" spc="25" dirty="0">
                          <a:solidFill>
                            <a:srgbClr val="ED1C24"/>
                          </a:solidFill>
                          <a:latin typeface="+mj-lt"/>
                          <a:ea typeface="Arial"/>
                          <a:cs typeface="Times New Roman"/>
                        </a:rPr>
                        <a:t> </a:t>
                      </a:r>
                      <a:r>
                        <a:rPr lang="en-US" sz="1100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open</a:t>
                      </a:r>
                      <a:r>
                        <a:rPr lang="en-US" sz="1100" spc="-25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 </a:t>
                      </a:r>
                      <a:r>
                        <a:rPr lang="en-US" sz="1100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hardware, ARM-based</a:t>
                      </a:r>
                      <a:r>
                        <a:rPr lang="en-US" sz="1100" spc="-10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 </a:t>
                      </a:r>
                      <a:r>
                        <a:rPr lang="en-US" sz="1100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development</a:t>
                      </a:r>
                      <a:r>
                        <a:rPr lang="en-US" sz="1100" spc="65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 </a:t>
                      </a:r>
                      <a:r>
                        <a:rPr lang="en-US" sz="1100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board</a:t>
                      </a:r>
                      <a:endParaRPr lang="en-US" sz="2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395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395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75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marL="64135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ED1C24"/>
                          </a:solidFill>
                          <a:latin typeface="+mj-lt"/>
                          <a:ea typeface="Arial"/>
                          <a:cs typeface="Times New Roman"/>
                        </a:rPr>
                        <a:t>All</a:t>
                      </a:r>
                      <a:r>
                        <a:rPr lang="en-US" sz="1100" spc="10" dirty="0">
                          <a:solidFill>
                            <a:srgbClr val="ED1C24"/>
                          </a:solidFill>
                          <a:latin typeface="+mj-lt"/>
                          <a:ea typeface="Arial"/>
                          <a:cs typeface="Times New Roman"/>
                        </a:rPr>
                        <a:t> </a:t>
                      </a:r>
                      <a:r>
                        <a:rPr lang="en-US" sz="1100" dirty="0">
                          <a:solidFill>
                            <a:srgbClr val="ED1C24"/>
                          </a:solidFill>
                          <a:latin typeface="+mj-lt"/>
                          <a:ea typeface="Arial"/>
                          <a:cs typeface="Times New Roman"/>
                        </a:rPr>
                        <a:t>fe</a:t>
                      </a:r>
                      <a:r>
                        <a:rPr lang="en-US" sz="1100" spc="5" dirty="0">
                          <a:solidFill>
                            <a:srgbClr val="ED1C24"/>
                          </a:solidFill>
                          <a:latin typeface="+mj-lt"/>
                          <a:ea typeface="Arial"/>
                          <a:cs typeface="Times New Roman"/>
                        </a:rPr>
                        <a:t>a</a:t>
                      </a:r>
                      <a:r>
                        <a:rPr lang="en-US" sz="1100" dirty="0">
                          <a:solidFill>
                            <a:srgbClr val="ED1C24"/>
                          </a:solidFill>
                          <a:latin typeface="+mj-lt"/>
                          <a:ea typeface="Arial"/>
                          <a:cs typeface="Times New Roman"/>
                        </a:rPr>
                        <a:t>tures</a:t>
                      </a:r>
                      <a:r>
                        <a:rPr lang="en-US" sz="1100" spc="5" dirty="0">
                          <a:solidFill>
                            <a:srgbClr val="ED1C24"/>
                          </a:solidFill>
                          <a:latin typeface="+mj-lt"/>
                          <a:ea typeface="Arial"/>
                          <a:cs typeface="Times New Roman"/>
                        </a:rPr>
                        <a:t> </a:t>
                      </a:r>
                      <a:r>
                        <a:rPr lang="en-US" sz="1100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of</a:t>
                      </a:r>
                      <a:r>
                        <a:rPr lang="en-US" sz="1100" spc="25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 </a:t>
                      </a:r>
                      <a:r>
                        <a:rPr lang="en-US" sz="1100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the</a:t>
                      </a:r>
                      <a:r>
                        <a:rPr lang="en-US" sz="1100" spc="25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 </a:t>
                      </a:r>
                      <a:r>
                        <a:rPr lang="en-US" sz="1100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original</a:t>
                      </a:r>
                      <a:endParaRPr lang="en-US" sz="2000" dirty="0"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marL="64135" marR="0" algn="ctr">
                        <a:lnSpc>
                          <a:spcPct val="115000"/>
                        </a:lnSpc>
                        <a:spcBef>
                          <a:spcPts val="11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Be</a:t>
                      </a:r>
                      <a:r>
                        <a:rPr lang="en-US" sz="1100" spc="5" dirty="0" err="1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a</a:t>
                      </a:r>
                      <a:r>
                        <a:rPr lang="en-US" sz="1100" dirty="0" err="1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gleBoard</a:t>
                      </a:r>
                      <a:r>
                        <a:rPr lang="en-US" sz="1100" spc="-10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 </a:t>
                      </a:r>
                      <a:r>
                        <a:rPr lang="en-US" sz="1100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with</a:t>
                      </a:r>
                      <a:r>
                        <a:rPr lang="en-US" sz="1100" spc="100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 </a:t>
                      </a:r>
                      <a:r>
                        <a:rPr lang="en-US" sz="1100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extra</a:t>
                      </a:r>
                      <a:r>
                        <a:rPr lang="en-US" sz="1100" spc="40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 </a:t>
                      </a:r>
                      <a:r>
                        <a:rPr lang="en-US" sz="1100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memo</a:t>
                      </a:r>
                      <a:r>
                        <a:rPr lang="en-US" sz="1100" spc="15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r</a:t>
                      </a:r>
                      <a:r>
                        <a:rPr lang="en-US" sz="1100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y</a:t>
                      </a:r>
                      <a:endParaRPr lang="en-US" sz="2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395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395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4135" marR="297815" algn="ctr">
                        <a:lnSpc>
                          <a:spcPct val="113000"/>
                        </a:lnSpc>
                        <a:spcBef>
                          <a:spcPts val="340"/>
                        </a:spcBef>
                        <a:spcAft>
                          <a:spcPts val="0"/>
                        </a:spcAft>
                      </a:pPr>
                      <a:endParaRPr lang="en-US" sz="400" dirty="0" smtClean="0">
                        <a:solidFill>
                          <a:srgbClr val="231F20"/>
                        </a:solidFill>
                        <a:latin typeface="+mj-lt"/>
                        <a:ea typeface="Arial"/>
                        <a:cs typeface="Times New Roman"/>
                      </a:endParaRPr>
                    </a:p>
                    <a:p>
                      <a:pPr marL="64135" marR="297815" algn="ctr">
                        <a:lnSpc>
                          <a:spcPct val="113000"/>
                        </a:lnSpc>
                        <a:spcBef>
                          <a:spcPts val="34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L</a:t>
                      </a:r>
                      <a:r>
                        <a:rPr lang="en-US" sz="1100" spc="5" dirty="0" smtClean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o</a:t>
                      </a:r>
                      <a:r>
                        <a:rPr lang="en-US" sz="1100" dirty="0" smtClean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w-cost</a:t>
                      </a:r>
                      <a:r>
                        <a:rPr lang="en-US" sz="1100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,</a:t>
                      </a:r>
                      <a:r>
                        <a:rPr lang="en-US" sz="1100" spc="35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 </a:t>
                      </a:r>
                      <a:r>
                        <a:rPr lang="en-US" sz="1100" dirty="0">
                          <a:solidFill>
                            <a:srgbClr val="ED1C24"/>
                          </a:solidFill>
                          <a:latin typeface="+mj-lt"/>
                          <a:ea typeface="Arial"/>
                          <a:cs typeface="Times New Roman"/>
                        </a:rPr>
                        <a:t>open-source community</a:t>
                      </a:r>
                      <a:r>
                        <a:rPr lang="en-US" sz="1100" spc="20" dirty="0">
                          <a:solidFill>
                            <a:srgbClr val="ED1C24"/>
                          </a:solidFill>
                          <a:latin typeface="+mj-lt"/>
                          <a:ea typeface="Arial"/>
                          <a:cs typeface="Times New Roman"/>
                        </a:rPr>
                        <a:t> </a:t>
                      </a:r>
                      <a:r>
                        <a:rPr lang="en-US" sz="1100" dirty="0">
                          <a:solidFill>
                            <a:srgbClr val="ED1C24"/>
                          </a:solidFill>
                          <a:latin typeface="+mj-lt"/>
                          <a:ea typeface="Arial"/>
                          <a:cs typeface="Times New Roman"/>
                        </a:rPr>
                        <a:t>pl</a:t>
                      </a:r>
                      <a:r>
                        <a:rPr lang="en-US" sz="1100" spc="5" dirty="0">
                          <a:solidFill>
                            <a:srgbClr val="ED1C24"/>
                          </a:solidFill>
                          <a:latin typeface="+mj-lt"/>
                          <a:ea typeface="Arial"/>
                          <a:cs typeface="Times New Roman"/>
                        </a:rPr>
                        <a:t>a</a:t>
                      </a:r>
                      <a:r>
                        <a:rPr lang="en-US" sz="1100" dirty="0">
                          <a:solidFill>
                            <a:srgbClr val="ED1C24"/>
                          </a:solidFill>
                          <a:latin typeface="+mj-lt"/>
                          <a:ea typeface="Arial"/>
                          <a:cs typeface="Times New Roman"/>
                        </a:rPr>
                        <a:t>tform</a:t>
                      </a:r>
                      <a:r>
                        <a:rPr lang="en-US" sz="1100" spc="35" dirty="0">
                          <a:solidFill>
                            <a:srgbClr val="ED1C24"/>
                          </a:solidFill>
                          <a:latin typeface="+mj-lt"/>
                          <a:ea typeface="Arial"/>
                          <a:cs typeface="Times New Roman"/>
                        </a:rPr>
                        <a:t> </a:t>
                      </a:r>
                      <a:r>
                        <a:rPr lang="en-US" sz="1100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with plug-in</a:t>
                      </a:r>
                      <a:r>
                        <a:rPr lang="en-US" sz="1100" spc="110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 </a:t>
                      </a:r>
                      <a:r>
                        <a:rPr lang="en-US" sz="1100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board</a:t>
                      </a:r>
                      <a:r>
                        <a:rPr lang="en-US" sz="1100" spc="5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 </a:t>
                      </a:r>
                      <a:r>
                        <a:rPr lang="en-US" sz="1100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expansion</a:t>
                      </a:r>
                      <a:endParaRPr lang="en-US" sz="2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395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395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75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marL="58420" marR="172720" algn="ctr">
                        <a:lnSpc>
                          <a:spcPct val="113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Next-gener</a:t>
                      </a:r>
                      <a:r>
                        <a:rPr lang="en-US" sz="1100" spc="5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a</a:t>
                      </a:r>
                      <a:r>
                        <a:rPr lang="en-US" sz="1100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tion</a:t>
                      </a:r>
                      <a:r>
                        <a:rPr lang="en-US" sz="1100" spc="50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 </a:t>
                      </a:r>
                      <a:r>
                        <a:rPr lang="en-US" sz="1100" dirty="0" err="1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Be</a:t>
                      </a:r>
                      <a:r>
                        <a:rPr lang="en-US" sz="1100" spc="5" dirty="0" err="1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a</a:t>
                      </a:r>
                      <a:r>
                        <a:rPr lang="en-US" sz="1100" dirty="0" err="1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gleBone</a:t>
                      </a:r>
                      <a:r>
                        <a:rPr lang="en-US" sz="1100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 </a:t>
                      </a:r>
                      <a:r>
                        <a:rPr lang="en-US" sz="1100" dirty="0">
                          <a:solidFill>
                            <a:srgbClr val="ED1C24"/>
                          </a:solidFill>
                          <a:latin typeface="+mj-lt"/>
                          <a:ea typeface="Arial"/>
                          <a:cs typeface="Times New Roman"/>
                        </a:rPr>
                        <a:t>fe</a:t>
                      </a:r>
                      <a:r>
                        <a:rPr lang="en-US" sz="1100" spc="5" dirty="0">
                          <a:solidFill>
                            <a:srgbClr val="ED1C24"/>
                          </a:solidFill>
                          <a:latin typeface="+mj-lt"/>
                          <a:ea typeface="Arial"/>
                          <a:cs typeface="Times New Roman"/>
                        </a:rPr>
                        <a:t>a</a:t>
                      </a:r>
                      <a:r>
                        <a:rPr lang="en-US" sz="1100" dirty="0">
                          <a:solidFill>
                            <a:srgbClr val="ED1C24"/>
                          </a:solidFill>
                          <a:latin typeface="+mj-lt"/>
                          <a:ea typeface="Arial"/>
                          <a:cs typeface="Times New Roman"/>
                        </a:rPr>
                        <a:t>turing</a:t>
                      </a:r>
                      <a:r>
                        <a:rPr lang="en-US" sz="1100" spc="100" dirty="0">
                          <a:solidFill>
                            <a:srgbClr val="ED1C24"/>
                          </a:solidFill>
                          <a:latin typeface="+mj-lt"/>
                          <a:ea typeface="Arial"/>
                          <a:cs typeface="Times New Roman"/>
                        </a:rPr>
                        <a:t> </a:t>
                      </a:r>
                      <a:r>
                        <a:rPr lang="en-US" sz="1100" spc="100" dirty="0" smtClean="0">
                          <a:solidFill>
                            <a:srgbClr val="ED1C24"/>
                          </a:solidFill>
                          <a:latin typeface="+mj-lt"/>
                          <a:ea typeface="Arial"/>
                          <a:cs typeface="Times New Roman"/>
                        </a:rPr>
                        <a:t/>
                      </a:r>
                      <a:br>
                        <a:rPr lang="en-US" sz="1100" spc="100" dirty="0" smtClean="0">
                          <a:solidFill>
                            <a:srgbClr val="ED1C24"/>
                          </a:solidFill>
                          <a:latin typeface="+mj-lt"/>
                          <a:ea typeface="Arial"/>
                          <a:cs typeface="Times New Roman"/>
                        </a:rPr>
                      </a:br>
                      <a:r>
                        <a:rPr lang="en-US" sz="1100" dirty="0" smtClean="0">
                          <a:solidFill>
                            <a:srgbClr val="ED1C24"/>
                          </a:solidFill>
                          <a:latin typeface="+mj-lt"/>
                          <a:ea typeface="Arial"/>
                          <a:cs typeface="Times New Roman"/>
                        </a:rPr>
                        <a:t>1-GHz</a:t>
                      </a:r>
                      <a:r>
                        <a:rPr lang="en-US" sz="1100" spc="-35" dirty="0" smtClean="0">
                          <a:solidFill>
                            <a:srgbClr val="ED1C24"/>
                          </a:solidFill>
                          <a:latin typeface="+mj-lt"/>
                          <a:ea typeface="Arial"/>
                          <a:cs typeface="Times New Roman"/>
                        </a:rPr>
                        <a:t> </a:t>
                      </a:r>
                      <a:r>
                        <a:rPr lang="en-US" sz="1100" dirty="0">
                          <a:solidFill>
                            <a:srgbClr val="ED1C24"/>
                          </a:solidFill>
                          <a:latin typeface="+mj-lt"/>
                          <a:ea typeface="Arial"/>
                          <a:cs typeface="Times New Roman"/>
                        </a:rPr>
                        <a:t>processor</a:t>
                      </a:r>
                      <a:endParaRPr lang="en-US" sz="2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9395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395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395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7E6"/>
                    </a:solidFill>
                  </a:tcPr>
                </a:tc>
              </a:tr>
              <a:tr h="392517">
                <a:tc>
                  <a:txBody>
                    <a:bodyPr/>
                    <a:lstStyle/>
                    <a:p>
                      <a:pPr marL="52070" marR="0" algn="l">
                        <a:lnSpc>
                          <a:spcPct val="100000"/>
                        </a:lnSpc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231F20"/>
                          </a:solidFill>
                          <a:latin typeface="Arial"/>
                          <a:ea typeface="Arial"/>
                          <a:cs typeface="Times New Roman"/>
                        </a:rPr>
                        <a:t>Memo</a:t>
                      </a:r>
                      <a:r>
                        <a:rPr lang="en-US" sz="1100" b="1" spc="15" dirty="0">
                          <a:solidFill>
                            <a:srgbClr val="231F20"/>
                          </a:solidFill>
                          <a:latin typeface="Arial"/>
                          <a:ea typeface="Arial"/>
                          <a:cs typeface="Times New Roman"/>
                        </a:rPr>
                        <a:t>r</a:t>
                      </a:r>
                      <a:r>
                        <a:rPr lang="en-US" sz="1100" b="1" dirty="0">
                          <a:solidFill>
                            <a:srgbClr val="231F20"/>
                          </a:solidFill>
                          <a:latin typeface="Arial"/>
                          <a:ea typeface="Arial"/>
                          <a:cs typeface="Times New Roman"/>
                        </a:rPr>
                        <a:t>y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395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9395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395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35915" marR="0" algn="ctr">
                        <a:lnSpc>
                          <a:spcPct val="115000"/>
                        </a:lnSpc>
                        <a:spcBef>
                          <a:spcPts val="295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256KB</a:t>
                      </a:r>
                      <a:r>
                        <a:rPr lang="en-US" sz="1100" spc="25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 </a:t>
                      </a:r>
                      <a:r>
                        <a:rPr lang="en-US" sz="110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L2</a:t>
                      </a:r>
                      <a:r>
                        <a:rPr lang="en-US" sz="1100" spc="35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 </a:t>
                      </a:r>
                      <a:r>
                        <a:rPr lang="en-US" sz="110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cache</a:t>
                      </a:r>
                      <a:endParaRPr lang="en-US" sz="2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395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395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3540" marR="0" algn="ctr">
                        <a:lnSpc>
                          <a:spcPct val="115000"/>
                        </a:lnSpc>
                        <a:spcBef>
                          <a:spcPts val="295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512MB</a:t>
                      </a:r>
                      <a:r>
                        <a:rPr lang="en-US" sz="1100" spc="120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 </a:t>
                      </a:r>
                      <a:r>
                        <a:rPr lang="en-US" sz="1100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DDR2</a:t>
                      </a:r>
                      <a:endParaRPr lang="en-US" sz="2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395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395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83540" marR="0" algn="ctr">
                        <a:lnSpc>
                          <a:spcPct val="115000"/>
                        </a:lnSpc>
                        <a:spcBef>
                          <a:spcPts val="295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256MB</a:t>
                      </a:r>
                      <a:r>
                        <a:rPr lang="en-US" sz="1100" spc="120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 </a:t>
                      </a:r>
                      <a:r>
                        <a:rPr lang="en-US" sz="1100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DDR2</a:t>
                      </a:r>
                      <a:endParaRPr lang="en-US" sz="2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395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395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93700" marR="0" algn="ctr">
                        <a:lnSpc>
                          <a:spcPct val="115000"/>
                        </a:lnSpc>
                        <a:spcBef>
                          <a:spcPts val="295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512MB</a:t>
                      </a:r>
                      <a:r>
                        <a:rPr lang="en-US" sz="1100" spc="120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 </a:t>
                      </a:r>
                      <a:r>
                        <a:rPr lang="en-US" sz="1100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DDR3</a:t>
                      </a:r>
                      <a:endParaRPr lang="en-US" sz="2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9395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395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395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7E6"/>
                    </a:solidFill>
                  </a:tcPr>
                </a:tc>
              </a:tr>
              <a:tr h="900038">
                <a:tc>
                  <a:txBody>
                    <a:bodyPr/>
                    <a:lstStyle/>
                    <a:p>
                      <a:pPr marL="52070" marR="92075" algn="l">
                        <a:lnSpc>
                          <a:spcPct val="100000"/>
                        </a:lnSpc>
                        <a:spcBef>
                          <a:spcPts val="355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231F20"/>
                          </a:solidFill>
                          <a:latin typeface="Arial"/>
                          <a:ea typeface="Arial"/>
                          <a:cs typeface="Times New Roman"/>
                        </a:rPr>
                        <a:t>Special features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395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9395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395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8420" marR="0" algn="ctr">
                        <a:lnSpc>
                          <a:spcPct val="115000"/>
                        </a:lnSpc>
                        <a:spcBef>
                          <a:spcPts val="365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2D/3D</a:t>
                      </a:r>
                      <a:r>
                        <a:rPr lang="en-US" sz="1100" spc="25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 </a:t>
                      </a:r>
                      <a:r>
                        <a:rPr lang="en-US" sz="110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gr</a:t>
                      </a:r>
                      <a:r>
                        <a:rPr lang="en-US" sz="1100" spc="5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a</a:t>
                      </a:r>
                      <a:r>
                        <a:rPr lang="en-US" sz="110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phics</a:t>
                      </a:r>
                      <a:r>
                        <a:rPr lang="en-US" sz="1100" spc="4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 </a:t>
                      </a:r>
                      <a:r>
                        <a:rPr lang="en-US" sz="110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acceler</a:t>
                      </a:r>
                      <a:r>
                        <a:rPr lang="en-US" sz="1100" spc="5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a</a:t>
                      </a:r>
                      <a:r>
                        <a:rPr lang="en-US" sz="110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to</a:t>
                      </a:r>
                      <a:r>
                        <a:rPr lang="en-US" sz="1100" spc="-5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r</a:t>
                      </a:r>
                      <a:r>
                        <a:rPr lang="en-US" sz="110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,</a:t>
                      </a:r>
                      <a:endParaRPr lang="en-US" sz="2000"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marL="58420" marR="0" algn="ctr">
                        <a:lnSpc>
                          <a:spcPct val="115000"/>
                        </a:lnSpc>
                        <a:spcBef>
                          <a:spcPts val="95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HD</a:t>
                      </a:r>
                      <a:r>
                        <a:rPr lang="en-US" sz="1100" spc="15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 </a:t>
                      </a:r>
                      <a:r>
                        <a:rPr lang="en-US" sz="110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video</a:t>
                      </a:r>
                      <a:r>
                        <a:rPr lang="en-US" sz="1100" spc="10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 </a:t>
                      </a:r>
                      <a:r>
                        <a:rPr lang="en-US" sz="110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c</a:t>
                      </a:r>
                      <a:r>
                        <a:rPr lang="en-US" sz="1100" spc="5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a</a:t>
                      </a:r>
                      <a:r>
                        <a:rPr lang="en-US" sz="110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pable,</a:t>
                      </a:r>
                      <a:r>
                        <a:rPr lang="en-US" sz="1100" spc="135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 </a:t>
                      </a:r>
                      <a:r>
                        <a:rPr lang="en-US" sz="110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USB</a:t>
                      </a:r>
                      <a:r>
                        <a:rPr lang="en-US" sz="1100" spc="-1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 </a:t>
                      </a:r>
                      <a:r>
                        <a:rPr lang="en-US" sz="110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p</a:t>
                      </a:r>
                      <a:r>
                        <a:rPr lang="en-US" sz="1100" spc="5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o</a:t>
                      </a:r>
                      <a:r>
                        <a:rPr lang="en-US" sz="110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wered</a:t>
                      </a:r>
                      <a:endParaRPr lang="en-US" sz="2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395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395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4135" marR="119380" algn="ctr">
                        <a:lnSpc>
                          <a:spcPct val="111000"/>
                        </a:lnSpc>
                        <a:spcBef>
                          <a:spcPts val="365"/>
                        </a:spcBef>
                        <a:spcAft>
                          <a:spcPts val="0"/>
                        </a:spcAft>
                      </a:pPr>
                      <a:r>
                        <a:rPr lang="en-US" sz="1100" spc="-5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1-GH</a:t>
                      </a:r>
                      <a:r>
                        <a:rPr lang="en-US" sz="1100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z</a:t>
                      </a:r>
                      <a:r>
                        <a:rPr lang="en-US" sz="1100" spc="-25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 </a:t>
                      </a:r>
                      <a:r>
                        <a:rPr lang="en-US" sz="1100" spc="-5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processin</a:t>
                      </a:r>
                      <a:r>
                        <a:rPr lang="en-US" sz="1100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g</a:t>
                      </a:r>
                      <a:r>
                        <a:rPr lang="en-US" sz="1100" spc="80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 </a:t>
                      </a:r>
                      <a:r>
                        <a:rPr lang="en-US" sz="1100" spc="-5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p</a:t>
                      </a:r>
                      <a:r>
                        <a:rPr lang="en-US" sz="1100" spc="5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o</a:t>
                      </a:r>
                      <a:r>
                        <a:rPr lang="en-US" sz="1100" spc="-5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we</a:t>
                      </a:r>
                      <a:r>
                        <a:rPr lang="en-US" sz="1100" spc="-45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r</a:t>
                      </a:r>
                      <a:r>
                        <a:rPr lang="en-US" sz="1100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,</a:t>
                      </a:r>
                      <a:r>
                        <a:rPr lang="en-US" sz="1100" spc="45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 </a:t>
                      </a:r>
                      <a:r>
                        <a:rPr lang="en-US" sz="1100" spc="-15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F</a:t>
                      </a:r>
                      <a:r>
                        <a:rPr lang="en-US" sz="1100" spc="-5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ou</a:t>
                      </a:r>
                      <a:r>
                        <a:rPr lang="en-US" sz="1100" spc="-30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r</a:t>
                      </a:r>
                      <a:r>
                        <a:rPr lang="en-US" sz="1100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- </a:t>
                      </a:r>
                      <a:r>
                        <a:rPr lang="en-US" sz="1100" spc="-5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por</a:t>
                      </a:r>
                      <a:r>
                        <a:rPr lang="en-US" sz="1100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t</a:t>
                      </a:r>
                      <a:r>
                        <a:rPr lang="en-US" sz="1100" spc="25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 </a:t>
                      </a:r>
                      <a:r>
                        <a:rPr lang="en-US" sz="1100" spc="-5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hu</a:t>
                      </a:r>
                      <a:r>
                        <a:rPr lang="en-US" sz="1100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b </a:t>
                      </a:r>
                      <a:r>
                        <a:rPr lang="en-US" sz="1100" spc="-5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wit</a:t>
                      </a:r>
                      <a:r>
                        <a:rPr lang="en-US" sz="1100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h</a:t>
                      </a:r>
                      <a:r>
                        <a:rPr lang="en-US" sz="1100" spc="60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 </a:t>
                      </a:r>
                      <a:r>
                        <a:rPr lang="en-US" sz="1100" spc="-5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10/10</a:t>
                      </a:r>
                      <a:r>
                        <a:rPr lang="en-US" sz="1100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0</a:t>
                      </a:r>
                      <a:r>
                        <a:rPr lang="en-US" sz="1100" spc="75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 </a:t>
                      </a:r>
                      <a:r>
                        <a:rPr lang="en-US" sz="1100" spc="-5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Ethernet</a:t>
                      </a:r>
                      <a:endParaRPr lang="en-US" sz="2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395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395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4135" marR="74930" algn="ctr">
                        <a:lnSpc>
                          <a:spcPct val="111000"/>
                        </a:lnSpc>
                        <a:spcBef>
                          <a:spcPts val="365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USB-p</a:t>
                      </a:r>
                      <a:r>
                        <a:rPr lang="en-US" sz="1100" spc="5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o</a:t>
                      </a:r>
                      <a:r>
                        <a:rPr lang="en-US" sz="1100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wered,</a:t>
                      </a:r>
                      <a:r>
                        <a:rPr lang="en-US" sz="1100" spc="-5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 </a:t>
                      </a:r>
                      <a:r>
                        <a:rPr lang="en-US" sz="1100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10/100</a:t>
                      </a:r>
                      <a:r>
                        <a:rPr lang="en-US" sz="1100" spc="135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 </a:t>
                      </a:r>
                      <a:r>
                        <a:rPr lang="en-US" sz="1100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Ethernet, USB</a:t>
                      </a:r>
                      <a:r>
                        <a:rPr lang="en-US" sz="1100" spc="40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 </a:t>
                      </a:r>
                      <a:r>
                        <a:rPr lang="en-US" sz="1100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J</a:t>
                      </a:r>
                      <a:r>
                        <a:rPr lang="en-US" sz="1100" spc="-40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T</a:t>
                      </a:r>
                      <a:r>
                        <a:rPr lang="en-US" sz="1100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AG</a:t>
                      </a:r>
                      <a:endParaRPr lang="en-US" sz="2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395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395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8420" marR="154305" algn="ctr">
                        <a:lnSpc>
                          <a:spcPct val="111000"/>
                        </a:lnSpc>
                        <a:spcBef>
                          <a:spcPts val="365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2G/4G</a:t>
                      </a:r>
                      <a:r>
                        <a:rPr lang="en-US" sz="1100" baseline="0" dirty="0" smtClean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 </a:t>
                      </a:r>
                      <a:r>
                        <a:rPr lang="en-US" sz="1100" dirty="0" err="1" smtClean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eMMC</a:t>
                      </a:r>
                      <a:r>
                        <a:rPr lang="en-US" sz="1100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,</a:t>
                      </a:r>
                      <a:r>
                        <a:rPr lang="en-US" sz="1100" spc="55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 </a:t>
                      </a:r>
                      <a:r>
                        <a:rPr lang="en-US" sz="1100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onboard</a:t>
                      </a:r>
                      <a:r>
                        <a:rPr lang="en-US" sz="1100" spc="110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 </a:t>
                      </a:r>
                      <a:r>
                        <a:rPr lang="en-US" sz="1100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HDMI,</a:t>
                      </a:r>
                      <a:r>
                        <a:rPr lang="en-US" sz="1100" spc="10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 </a:t>
                      </a:r>
                      <a:r>
                        <a:rPr lang="en-US" sz="1100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USB, Ethernet</a:t>
                      </a:r>
                      <a:r>
                        <a:rPr lang="en-US" sz="1100" spc="85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 </a:t>
                      </a:r>
                      <a:r>
                        <a:rPr lang="en-US" sz="1100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and</a:t>
                      </a:r>
                      <a:r>
                        <a:rPr lang="en-US" sz="1100" spc="55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 </a:t>
                      </a:r>
                      <a:r>
                        <a:rPr lang="en-US" sz="1100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HDMI</a:t>
                      </a:r>
                      <a:r>
                        <a:rPr lang="en-US" sz="1100" spc="-5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 </a:t>
                      </a:r>
                      <a:r>
                        <a:rPr lang="en-US" sz="1100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interfaces</a:t>
                      </a:r>
                      <a:endParaRPr lang="en-US" sz="2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9395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395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395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7E6"/>
                    </a:solidFill>
                  </a:tcPr>
                </a:tc>
              </a:tr>
              <a:tr h="620027">
                <a:tc>
                  <a:txBody>
                    <a:bodyPr/>
                    <a:lstStyle/>
                    <a:p>
                      <a:pPr marL="52070" marR="0" algn="l">
                        <a:lnSpc>
                          <a:spcPct val="100000"/>
                        </a:lnSpc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231F20"/>
                          </a:solidFill>
                          <a:latin typeface="Arial"/>
                          <a:ea typeface="Arial"/>
                          <a:cs typeface="Times New Roman"/>
                        </a:rPr>
                        <a:t>Price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5207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231F20"/>
                          </a:solidFill>
                          <a:latin typeface="Arial"/>
                          <a:ea typeface="Arial"/>
                          <a:cs typeface="Times New Roman"/>
                        </a:rPr>
                        <a:t>($U.S.)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395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9395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395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800"/>
                        </a:lnSpc>
                        <a:spcBef>
                          <a:spcPts val="2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marL="501650" marR="48895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$129</a:t>
                      </a:r>
                      <a:endParaRPr lang="en-US" sz="24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395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395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800"/>
                        </a:lnSpc>
                        <a:spcBef>
                          <a:spcPts val="2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marL="501650" marR="48895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$149</a:t>
                      </a:r>
                      <a:endParaRPr lang="en-US" sz="24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395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395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800"/>
                        </a:lnSpc>
                        <a:spcBef>
                          <a:spcPts val="2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marL="522605" marR="50990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$89</a:t>
                      </a:r>
                      <a:endParaRPr lang="en-US" sz="24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395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395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800"/>
                        </a:lnSpc>
                        <a:spcBef>
                          <a:spcPts val="2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marL="527685" marR="48768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$</a:t>
                      </a:r>
                      <a:r>
                        <a:rPr lang="en-US" sz="1200" b="1" dirty="0" smtClean="0">
                          <a:solidFill>
                            <a:srgbClr val="231F20"/>
                          </a:solidFill>
                          <a:latin typeface="+mj-lt"/>
                          <a:ea typeface="Arial"/>
                          <a:cs typeface="Times New Roman"/>
                        </a:rPr>
                        <a:t>45/$55</a:t>
                      </a:r>
                      <a:endParaRPr lang="en-US" sz="24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9395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395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395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7E6"/>
                    </a:solidFill>
                  </a:tcPr>
                </a:tc>
              </a:tr>
            </a:tbl>
          </a:graphicData>
        </a:graphic>
      </p:graphicFrame>
      <p:pic>
        <p:nvPicPr>
          <p:cNvPr id="27652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7288" y="1717291"/>
            <a:ext cx="1115122" cy="1033128"/>
          </a:xfrm>
          <a:prstGeom prst="rect">
            <a:avLst/>
          </a:prstGeom>
          <a:noFill/>
        </p:spPr>
      </p:pic>
      <p:pic>
        <p:nvPicPr>
          <p:cNvPr id="27651" name="Picture 1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CFE7E7"/>
              </a:clrFrom>
              <a:clrTo>
                <a:srgbClr val="CFE7E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3424" y="1806500"/>
            <a:ext cx="1471405" cy="1014762"/>
          </a:xfrm>
          <a:prstGeom prst="rect">
            <a:avLst/>
          </a:prstGeom>
          <a:noFill/>
        </p:spPr>
      </p:pic>
      <p:pic>
        <p:nvPicPr>
          <p:cNvPr id="27650" name="Picture 1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>
                  <a:alpha val="2353"/>
                </a:srgbClr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36655" y="1918013"/>
            <a:ext cx="1561171" cy="1092820"/>
          </a:xfrm>
          <a:prstGeom prst="rect">
            <a:avLst/>
          </a:prstGeom>
          <a:noFill/>
        </p:spPr>
      </p:pic>
      <p:pic>
        <p:nvPicPr>
          <p:cNvPr id="9218" name="Picture 2" descr="C:\TI\Art 5-2007\photoshop\shapes\White fuzz v3 sm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800000">
            <a:off x="6529586" y="940158"/>
            <a:ext cx="2421227" cy="2428433"/>
          </a:xfrm>
          <a:prstGeom prst="rect">
            <a:avLst/>
          </a:prstGeom>
          <a:noFill/>
        </p:spPr>
      </p:pic>
      <p:pic>
        <p:nvPicPr>
          <p:cNvPr id="27649" name="Picture 1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D3E6E4"/>
              </a:clrFrom>
              <a:clrTo>
                <a:srgbClr val="D3E6E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89443" y="1853681"/>
            <a:ext cx="1472468" cy="117087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08875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BeagleBoard</a:t>
            </a:r>
            <a:r>
              <a:rPr lang="en-US" dirty="0" smtClean="0"/>
              <a:t> x15</a:t>
            </a:r>
            <a:endParaRPr lang="en-US" dirty="0"/>
          </a:p>
        </p:txBody>
      </p:sp>
      <p:pic>
        <p:nvPicPr>
          <p:cNvPr id="1026" name="Picture 2" descr="File:X15 TOP SID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891177"/>
            <a:ext cx="3999979" cy="4131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ile:X15 BOTTOM SID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891177"/>
            <a:ext cx="4323794" cy="4131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9563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x15</a:t>
            </a:r>
            <a:endParaRPr lang="en-US" dirty="0"/>
          </a:p>
        </p:txBody>
      </p:sp>
      <p:pic>
        <p:nvPicPr>
          <p:cNvPr id="2050" name="Picture 2" descr="File:X15 Featur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600200"/>
            <a:ext cx="4038600" cy="5136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1595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1612" y="201875"/>
            <a:ext cx="808251" cy="986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Rectangle 47"/>
          <p:cNvSpPr/>
          <p:nvPr/>
        </p:nvSpPr>
        <p:spPr>
          <a:xfrm>
            <a:off x="279965" y="2401824"/>
            <a:ext cx="1580906" cy="117589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279995" y="3671963"/>
            <a:ext cx="1580906" cy="117589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268669" y="4935630"/>
            <a:ext cx="1580906" cy="117589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3699136" y="2401824"/>
            <a:ext cx="1580906" cy="117589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3704737" y="3655462"/>
            <a:ext cx="1580906" cy="117589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5428308" y="2401824"/>
            <a:ext cx="1580906" cy="117589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5428308" y="3655462"/>
            <a:ext cx="1580906" cy="117589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3704737" y="4916055"/>
            <a:ext cx="1580906" cy="117589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5429494" y="4916055"/>
            <a:ext cx="1580906" cy="117589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1999474" y="2403494"/>
            <a:ext cx="1580906" cy="117589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2005075" y="3657132"/>
            <a:ext cx="1580906" cy="117589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2005075" y="4917724"/>
            <a:ext cx="1580906" cy="117589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7141284" y="2395728"/>
            <a:ext cx="1580906" cy="117589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7141284" y="3649366"/>
            <a:ext cx="1580906" cy="117589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7142470" y="4909959"/>
            <a:ext cx="1580906" cy="117589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273869" y="1127760"/>
            <a:ext cx="1580906" cy="117589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3693040" y="1127760"/>
            <a:ext cx="1580906" cy="117589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5422212" y="1127760"/>
            <a:ext cx="1580906" cy="117589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1993378" y="1129430"/>
            <a:ext cx="1580906" cy="117589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7135188" y="1121664"/>
            <a:ext cx="1580906" cy="117589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94913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1664"/>
          </a:xfrm>
        </p:spPr>
        <p:txBody>
          <a:bodyPr/>
          <a:lstStyle/>
          <a:p>
            <a:pPr algn="l"/>
            <a:r>
              <a:rPr lang="en-US" sz="4400" dirty="0" smtClean="0">
                <a:latin typeface="Arial" charset="0"/>
              </a:rPr>
              <a:t>Capes expand </a:t>
            </a:r>
            <a:r>
              <a:rPr lang="en-US" sz="4400" dirty="0" err="1" smtClean="0">
                <a:latin typeface="Arial" charset="0"/>
              </a:rPr>
              <a:t>BeagleBone</a:t>
            </a:r>
            <a:endParaRPr lang="en-US" sz="4400" dirty="0">
              <a:latin typeface="Arial" charset="0"/>
            </a:endParaRPr>
          </a:p>
        </p:txBody>
      </p:sp>
      <p:pic>
        <p:nvPicPr>
          <p:cNvPr id="294915" name="Picture 2" descr="BeagleBone Breadboard Cape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" y="1268413"/>
            <a:ext cx="142875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4916" name="Picture 4" descr="BeagleBone Breakout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7880" y="1354138"/>
            <a:ext cx="142875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4917" name="Picture 8" descr="BeagleBone DVI-D Cape.jp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85" b="15160"/>
          <a:stretch>
            <a:fillRect/>
          </a:stretch>
        </p:blipFill>
        <p:spPr bwMode="auto">
          <a:xfrm>
            <a:off x="5507736" y="1415098"/>
            <a:ext cx="1428750" cy="76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4918" name="Picture 10" descr="LCD7-Front.jpg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38"/>
          <a:stretch>
            <a:fillRect/>
          </a:stretch>
        </p:blipFill>
        <p:spPr bwMode="auto">
          <a:xfrm>
            <a:off x="3895344" y="1573594"/>
            <a:ext cx="1176528" cy="706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4919" name="Picture 12" descr="Proto Cape Kit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872" y="3954844"/>
            <a:ext cx="1182624" cy="819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4920" name="Picture 14" descr="TT3201 Can Cape.jpg">
            <a:hlinkClick r:id="rId13"/>
          </p:cNvPr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599" y="3965264"/>
            <a:ext cx="1045889" cy="753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4922" name="Picture 18" descr="BatteryCape-Front.jpg">
            <a:hlinkClick r:id="rId15"/>
          </p:cNvPr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0784" y="2645664"/>
            <a:ext cx="142875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4923" name="Picture 20" descr="VGA-front.jpg">
            <a:hlinkClick r:id="rId17"/>
          </p:cNvPr>
          <p:cNvPicPr>
            <a:picLocks noChangeAspect="1" noChangeArrowheads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2192" y="2633663"/>
            <a:ext cx="1366928" cy="94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4924" name="Picture 22" descr="Serial-side.jpg">
            <a:hlinkClick r:id="rId19"/>
          </p:cNvPr>
          <p:cNvPicPr>
            <a:picLocks noChangeAspect="1" noChangeArrowheads="1"/>
          </p:cNvPicPr>
          <p:nvPr/>
        </p:nvPicPr>
        <p:blipFill>
          <a:blip r:embed="rId20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8132" y="2706814"/>
            <a:ext cx="1037217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4925" name="Picture 24" descr="Serial-side.jpg">
            <a:hlinkClick r:id="rId21"/>
          </p:cNvPr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352" y="1461590"/>
            <a:ext cx="1133094" cy="78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4926" name="Picture 26" descr="Serial-side.jpg">
            <a:hlinkClick r:id="rId22"/>
          </p:cNvPr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2368" y="2637616"/>
            <a:ext cx="1273302" cy="882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4927" name="Picture 28" descr="Serial-side.jpg">
            <a:hlinkClick r:id="rId23"/>
          </p:cNvPr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639568"/>
            <a:ext cx="1274064" cy="883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4929" name="Picture 32" descr="Camera-Angled.jpg">
            <a:hlinkClick r:id="rId24"/>
          </p:cNvPr>
          <p:cNvPicPr>
            <a:picLocks noChangeAspect="1" noChangeArrowheads="1"/>
          </p:cNvPicPr>
          <p:nvPr/>
        </p:nvPicPr>
        <p:blipFill>
          <a:blip r:embed="rId2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0034" y="3905822"/>
            <a:ext cx="1259772" cy="873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4930" name="Picture 34" descr="BeBoPrCape.jpg">
            <a:hlinkClick r:id="rId26"/>
          </p:cNvPr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5072" y="5228273"/>
            <a:ext cx="1125415" cy="78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4931" name="Picture 36" descr="AudioCape3.jpg">
            <a:hlinkClick r:id="rId28"/>
          </p:cNvPr>
          <p:cNvPicPr>
            <a:picLocks noChangeAspect="1" noChangeArrowheads="1"/>
          </p:cNvPicPr>
          <p:nvPr/>
        </p:nvPicPr>
        <p:blipFill>
          <a:blip r:embed="rId29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5312" y="5167313"/>
            <a:ext cx="142875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4932" name="Picture 38" descr="DVI-Audio.jpg">
            <a:hlinkClick r:id="rId30"/>
          </p:cNvPr>
          <p:cNvPicPr>
            <a:picLocks noChangeAspect="1" noChangeArrowheads="1"/>
          </p:cNvPicPr>
          <p:nvPr/>
        </p:nvPicPr>
        <p:blipFill>
          <a:blip r:embed="rId3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735140">
            <a:off x="341376" y="5163312"/>
            <a:ext cx="142875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4933" name="Picture 40" descr="Weather-Sensor.jpg">
            <a:hlinkClick r:id="rId32"/>
          </p:cNvPr>
          <p:cNvPicPr>
            <a:picLocks noChangeAspect="1" noChangeArrowheads="1"/>
          </p:cNvPicPr>
          <p:nvPr/>
        </p:nvPicPr>
        <p:blipFill>
          <a:blip r:embed="rId3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9248" y="3959264"/>
            <a:ext cx="1158240" cy="803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4934" name="Picture 42" descr="RFCape1.jpg">
            <a:hlinkClick r:id="rId34"/>
          </p:cNvPr>
          <p:cNvPicPr>
            <a:picLocks noChangeAspect="1" noChangeArrowheads="1"/>
          </p:cNvPicPr>
          <p:nvPr/>
        </p:nvPicPr>
        <p:blipFill>
          <a:blip r:embed="rId3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248" y="3881438"/>
            <a:ext cx="142875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4936" name="Picture 46" descr="LVDS-1b.jpg">
            <a:hlinkClick r:id="rId36"/>
          </p:cNvPr>
          <p:cNvPicPr>
            <a:picLocks noChangeAspect="1" noChangeArrowheads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2809" y="5327904"/>
            <a:ext cx="851477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4937" name="TextBox 25"/>
          <p:cNvSpPr txBox="1">
            <a:spLocks noChangeArrowheads="1"/>
          </p:cNvSpPr>
          <p:nvPr/>
        </p:nvSpPr>
        <p:spPr bwMode="auto">
          <a:xfrm>
            <a:off x="463296" y="1138809"/>
            <a:ext cx="118974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dirty="0">
                <a:solidFill>
                  <a:schemeClr val="accent3"/>
                </a:solidFill>
              </a:rPr>
              <a:t>Breadboard</a:t>
            </a:r>
          </a:p>
        </p:txBody>
      </p:sp>
      <p:sp>
        <p:nvSpPr>
          <p:cNvPr id="294938" name="TextBox 26"/>
          <p:cNvSpPr txBox="1">
            <a:spLocks noChangeArrowheads="1"/>
          </p:cNvSpPr>
          <p:nvPr/>
        </p:nvSpPr>
        <p:spPr bwMode="auto">
          <a:xfrm>
            <a:off x="2316480" y="1131507"/>
            <a:ext cx="96051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dirty="0">
                <a:solidFill>
                  <a:schemeClr val="accent3"/>
                </a:solidFill>
              </a:rPr>
              <a:t>Breakout</a:t>
            </a:r>
          </a:p>
        </p:txBody>
      </p:sp>
      <p:sp>
        <p:nvSpPr>
          <p:cNvPr id="294939" name="TextBox 27"/>
          <p:cNvSpPr txBox="1">
            <a:spLocks noChangeArrowheads="1"/>
          </p:cNvSpPr>
          <p:nvPr/>
        </p:nvSpPr>
        <p:spPr bwMode="auto">
          <a:xfrm>
            <a:off x="4206240" y="1139190"/>
            <a:ext cx="55335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dirty="0" smtClean="0">
                <a:solidFill>
                  <a:schemeClr val="accent3"/>
                </a:solidFill>
              </a:rPr>
              <a:t>LCD</a:t>
            </a:r>
            <a:endParaRPr lang="en-US" sz="1400" dirty="0">
              <a:solidFill>
                <a:schemeClr val="accent3"/>
              </a:solidFill>
            </a:endParaRPr>
          </a:p>
        </p:txBody>
      </p:sp>
      <p:sp>
        <p:nvSpPr>
          <p:cNvPr id="294940" name="TextBox 28"/>
          <p:cNvSpPr txBox="1">
            <a:spLocks noChangeArrowheads="1"/>
          </p:cNvSpPr>
          <p:nvPr/>
        </p:nvSpPr>
        <p:spPr bwMode="auto">
          <a:xfrm>
            <a:off x="5876544" y="1126998"/>
            <a:ext cx="67358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dirty="0">
                <a:solidFill>
                  <a:schemeClr val="accent3"/>
                </a:solidFill>
              </a:rPr>
              <a:t>DVI-D</a:t>
            </a:r>
          </a:p>
        </p:txBody>
      </p:sp>
      <p:sp>
        <p:nvSpPr>
          <p:cNvPr id="294941" name="TextBox 29"/>
          <p:cNvSpPr txBox="1">
            <a:spLocks noChangeArrowheads="1"/>
          </p:cNvSpPr>
          <p:nvPr/>
        </p:nvSpPr>
        <p:spPr bwMode="auto">
          <a:xfrm>
            <a:off x="7531608" y="1143699"/>
            <a:ext cx="91242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dirty="0" err="1" smtClean="0">
                <a:solidFill>
                  <a:schemeClr val="accent3"/>
                </a:solidFill>
              </a:rPr>
              <a:t>CANBus</a:t>
            </a:r>
            <a:endParaRPr lang="en-US" sz="1400" dirty="0">
              <a:solidFill>
                <a:schemeClr val="accent3"/>
              </a:solidFill>
            </a:endParaRPr>
          </a:p>
        </p:txBody>
      </p:sp>
      <p:sp>
        <p:nvSpPr>
          <p:cNvPr id="294942" name="TextBox 30"/>
          <p:cNvSpPr txBox="1">
            <a:spLocks noChangeArrowheads="1"/>
          </p:cNvSpPr>
          <p:nvPr/>
        </p:nvSpPr>
        <p:spPr bwMode="auto">
          <a:xfrm>
            <a:off x="7525512" y="2406523"/>
            <a:ext cx="91082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>
                <a:solidFill>
                  <a:schemeClr val="accent3"/>
                </a:solidFill>
              </a:rPr>
              <a:t>Profibus</a:t>
            </a:r>
          </a:p>
        </p:txBody>
      </p:sp>
      <p:sp>
        <p:nvSpPr>
          <p:cNvPr id="294943" name="TextBox 31"/>
          <p:cNvSpPr txBox="1">
            <a:spLocks noChangeArrowheads="1"/>
          </p:cNvSpPr>
          <p:nvPr/>
        </p:nvSpPr>
        <p:spPr bwMode="auto">
          <a:xfrm>
            <a:off x="603504" y="2411166"/>
            <a:ext cx="9144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400" dirty="0">
                <a:solidFill>
                  <a:schemeClr val="accent3"/>
                </a:solidFill>
              </a:rPr>
              <a:t>RS232</a:t>
            </a:r>
          </a:p>
        </p:txBody>
      </p:sp>
      <p:sp>
        <p:nvSpPr>
          <p:cNvPr id="294944" name="TextBox 32"/>
          <p:cNvSpPr txBox="1">
            <a:spLocks noChangeArrowheads="1"/>
          </p:cNvSpPr>
          <p:nvPr/>
        </p:nvSpPr>
        <p:spPr bwMode="auto">
          <a:xfrm>
            <a:off x="2417064" y="2402015"/>
            <a:ext cx="762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dirty="0">
                <a:solidFill>
                  <a:schemeClr val="accent3"/>
                </a:solidFill>
              </a:rPr>
              <a:t>RS485</a:t>
            </a:r>
          </a:p>
        </p:txBody>
      </p:sp>
      <p:sp>
        <p:nvSpPr>
          <p:cNvPr id="294945" name="TextBox 33"/>
          <p:cNvSpPr txBox="1">
            <a:spLocks noChangeArrowheads="1"/>
          </p:cNvSpPr>
          <p:nvPr/>
        </p:nvSpPr>
        <p:spPr bwMode="auto">
          <a:xfrm>
            <a:off x="3752088" y="1341946"/>
            <a:ext cx="149047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 smtClean="0">
                <a:solidFill>
                  <a:schemeClr val="accent3"/>
                </a:solidFill>
              </a:rPr>
              <a:t>7”, 4.3” or 3.5” </a:t>
            </a:r>
            <a:endParaRPr lang="en-US" sz="1100" dirty="0">
              <a:solidFill>
                <a:schemeClr val="accent3"/>
              </a:solidFill>
            </a:endParaRPr>
          </a:p>
        </p:txBody>
      </p:sp>
      <p:sp>
        <p:nvSpPr>
          <p:cNvPr id="294946" name="TextBox 34"/>
          <p:cNvSpPr txBox="1">
            <a:spLocks noChangeArrowheads="1"/>
          </p:cNvSpPr>
          <p:nvPr/>
        </p:nvSpPr>
        <p:spPr bwMode="auto">
          <a:xfrm>
            <a:off x="4038600" y="2418715"/>
            <a:ext cx="8382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400" dirty="0">
                <a:solidFill>
                  <a:schemeClr val="accent3"/>
                </a:solidFill>
              </a:rPr>
              <a:t>VGA</a:t>
            </a:r>
          </a:p>
        </p:txBody>
      </p:sp>
      <p:sp>
        <p:nvSpPr>
          <p:cNvPr id="294947" name="TextBox 35"/>
          <p:cNvSpPr txBox="1">
            <a:spLocks noChangeArrowheads="1"/>
          </p:cNvSpPr>
          <p:nvPr/>
        </p:nvSpPr>
        <p:spPr bwMode="auto">
          <a:xfrm>
            <a:off x="5827776" y="2406523"/>
            <a:ext cx="8382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dirty="0">
                <a:solidFill>
                  <a:schemeClr val="accent3"/>
                </a:solidFill>
              </a:rPr>
              <a:t>Battery</a:t>
            </a:r>
          </a:p>
        </p:txBody>
      </p:sp>
      <p:sp>
        <p:nvSpPr>
          <p:cNvPr id="294948" name="TextBox 36"/>
          <p:cNvSpPr txBox="1">
            <a:spLocks noChangeArrowheads="1"/>
          </p:cNvSpPr>
          <p:nvPr/>
        </p:nvSpPr>
        <p:spPr bwMode="auto">
          <a:xfrm>
            <a:off x="7476744" y="3654298"/>
            <a:ext cx="8382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400" dirty="0">
                <a:solidFill>
                  <a:schemeClr val="accent3"/>
                </a:solidFill>
              </a:rPr>
              <a:t>CAN </a:t>
            </a:r>
          </a:p>
        </p:txBody>
      </p:sp>
      <p:sp>
        <p:nvSpPr>
          <p:cNvPr id="294949" name="TextBox 37"/>
          <p:cNvSpPr txBox="1">
            <a:spLocks noChangeArrowheads="1"/>
          </p:cNvSpPr>
          <p:nvPr/>
        </p:nvSpPr>
        <p:spPr bwMode="auto">
          <a:xfrm>
            <a:off x="685800" y="3653472"/>
            <a:ext cx="8382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dirty="0">
                <a:solidFill>
                  <a:schemeClr val="accent3"/>
                </a:solidFill>
              </a:rPr>
              <a:t>Proto</a:t>
            </a:r>
          </a:p>
        </p:txBody>
      </p:sp>
      <p:sp>
        <p:nvSpPr>
          <p:cNvPr id="294950" name="TextBox 38"/>
          <p:cNvSpPr txBox="1">
            <a:spLocks noChangeArrowheads="1"/>
          </p:cNvSpPr>
          <p:nvPr/>
        </p:nvSpPr>
        <p:spPr bwMode="auto">
          <a:xfrm>
            <a:off x="2051304" y="3660648"/>
            <a:ext cx="121920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dirty="0">
                <a:solidFill>
                  <a:schemeClr val="accent3"/>
                </a:solidFill>
              </a:rPr>
              <a:t>RF-</a:t>
            </a:r>
            <a:r>
              <a:rPr lang="en-US" sz="1000" dirty="0">
                <a:solidFill>
                  <a:schemeClr val="accent3"/>
                </a:solidFill>
              </a:rPr>
              <a:t>CC1101</a:t>
            </a:r>
          </a:p>
          <a:p>
            <a:pPr eaLnBrk="1" hangingPunct="1"/>
            <a:r>
              <a:rPr lang="en-US" sz="1000" dirty="0">
                <a:solidFill>
                  <a:schemeClr val="accent3"/>
                </a:solidFill>
              </a:rPr>
              <a:t>CC2500</a:t>
            </a:r>
          </a:p>
          <a:p>
            <a:pPr eaLnBrk="1" hangingPunct="1"/>
            <a:r>
              <a:rPr lang="en-US" sz="1000" dirty="0">
                <a:solidFill>
                  <a:schemeClr val="accent3"/>
                </a:solidFill>
              </a:rPr>
              <a:t>CC2530</a:t>
            </a:r>
          </a:p>
        </p:txBody>
      </p:sp>
      <p:sp>
        <p:nvSpPr>
          <p:cNvPr id="294952" name="TextBox 40"/>
          <p:cNvSpPr txBox="1">
            <a:spLocks noChangeArrowheads="1"/>
          </p:cNvSpPr>
          <p:nvPr/>
        </p:nvSpPr>
        <p:spPr bwMode="auto">
          <a:xfrm>
            <a:off x="3971544" y="3646813"/>
            <a:ext cx="9906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400" dirty="0">
                <a:solidFill>
                  <a:schemeClr val="accent3"/>
                </a:solidFill>
              </a:rPr>
              <a:t>Weather</a:t>
            </a:r>
          </a:p>
        </p:txBody>
      </p:sp>
      <p:sp>
        <p:nvSpPr>
          <p:cNvPr id="294953" name="TextBox 41"/>
          <p:cNvSpPr txBox="1">
            <a:spLocks noChangeArrowheads="1"/>
          </p:cNvSpPr>
          <p:nvPr/>
        </p:nvSpPr>
        <p:spPr bwMode="auto">
          <a:xfrm>
            <a:off x="5791200" y="3658807"/>
            <a:ext cx="8382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dirty="0">
                <a:solidFill>
                  <a:schemeClr val="accent3"/>
                </a:solidFill>
              </a:rPr>
              <a:t>Camera</a:t>
            </a:r>
          </a:p>
        </p:txBody>
      </p:sp>
      <p:sp>
        <p:nvSpPr>
          <p:cNvPr id="294954" name="TextBox 42"/>
          <p:cNvSpPr txBox="1">
            <a:spLocks noChangeArrowheads="1"/>
          </p:cNvSpPr>
          <p:nvPr/>
        </p:nvSpPr>
        <p:spPr bwMode="auto">
          <a:xfrm>
            <a:off x="7537704" y="4956874"/>
            <a:ext cx="8382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400" dirty="0">
                <a:solidFill>
                  <a:schemeClr val="accent3"/>
                </a:solidFill>
              </a:rPr>
              <a:t>LVDS</a:t>
            </a:r>
          </a:p>
        </p:txBody>
      </p:sp>
      <p:sp>
        <p:nvSpPr>
          <p:cNvPr id="294955" name="TextBox 43"/>
          <p:cNvSpPr txBox="1">
            <a:spLocks noChangeArrowheads="1"/>
          </p:cNvSpPr>
          <p:nvPr/>
        </p:nvSpPr>
        <p:spPr bwMode="auto">
          <a:xfrm>
            <a:off x="3752088" y="4952365"/>
            <a:ext cx="152185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dirty="0" err="1" smtClean="0">
                <a:solidFill>
                  <a:schemeClr val="accent3"/>
                </a:solidFill>
              </a:rPr>
              <a:t>BeBoPr</a:t>
            </a:r>
            <a:r>
              <a:rPr lang="en-US" sz="1400" dirty="0" smtClean="0">
                <a:solidFill>
                  <a:schemeClr val="accent3"/>
                </a:solidFill>
              </a:rPr>
              <a:t> 3D Printer</a:t>
            </a:r>
            <a:endParaRPr lang="en-US" sz="1400" dirty="0">
              <a:solidFill>
                <a:schemeClr val="accent3"/>
              </a:solidFill>
            </a:endParaRPr>
          </a:p>
        </p:txBody>
      </p:sp>
      <p:sp>
        <p:nvSpPr>
          <p:cNvPr id="294956" name="TextBox 44"/>
          <p:cNvSpPr txBox="1">
            <a:spLocks noChangeArrowheads="1"/>
          </p:cNvSpPr>
          <p:nvPr/>
        </p:nvSpPr>
        <p:spPr bwMode="auto">
          <a:xfrm>
            <a:off x="5797296" y="4956874"/>
            <a:ext cx="8382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400" dirty="0">
                <a:solidFill>
                  <a:schemeClr val="accent3"/>
                </a:solidFill>
              </a:rPr>
              <a:t>Radar</a:t>
            </a:r>
          </a:p>
        </p:txBody>
      </p:sp>
      <p:sp>
        <p:nvSpPr>
          <p:cNvPr id="294957" name="TextBox 45"/>
          <p:cNvSpPr txBox="1">
            <a:spLocks noChangeArrowheads="1"/>
          </p:cNvSpPr>
          <p:nvPr/>
        </p:nvSpPr>
        <p:spPr bwMode="auto">
          <a:xfrm>
            <a:off x="2362200" y="4932490"/>
            <a:ext cx="8382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400" dirty="0">
                <a:solidFill>
                  <a:schemeClr val="accent3"/>
                </a:solidFill>
              </a:rPr>
              <a:t>Audio</a:t>
            </a:r>
          </a:p>
        </p:txBody>
      </p:sp>
      <p:sp>
        <p:nvSpPr>
          <p:cNvPr id="294958" name="TextBox 46"/>
          <p:cNvSpPr txBox="1">
            <a:spLocks noChangeArrowheads="1"/>
          </p:cNvSpPr>
          <p:nvPr/>
        </p:nvSpPr>
        <p:spPr bwMode="auto">
          <a:xfrm>
            <a:off x="399288" y="4977384"/>
            <a:ext cx="1295400" cy="45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lnSpc>
                <a:spcPct val="85000"/>
              </a:lnSpc>
            </a:pPr>
            <a:r>
              <a:rPr lang="en-US" sz="1400" dirty="0">
                <a:solidFill>
                  <a:schemeClr val="accent3"/>
                </a:solidFill>
              </a:rPr>
              <a:t>DVI-D w/Audio</a:t>
            </a:r>
          </a:p>
        </p:txBody>
      </p:sp>
      <p:pic>
        <p:nvPicPr>
          <p:cNvPr id="4098" name="Picture 2" descr="C:\Users\x0marcom\Documents\2013\04_AS_Beaglebone Black\art\Radar Cape.png"/>
          <p:cNvPicPr>
            <a:picLocks noChangeAspect="1" noChangeArrowheads="1"/>
          </p:cNvPicPr>
          <p:nvPr/>
        </p:nvPicPr>
        <p:blipFill>
          <a:blip r:embed="rId38" cstate="print"/>
          <a:srcRect/>
          <a:stretch>
            <a:fillRect/>
          </a:stretch>
        </p:blipFill>
        <p:spPr bwMode="auto">
          <a:xfrm>
            <a:off x="5693918" y="5167313"/>
            <a:ext cx="1072104" cy="8112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34309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Community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eLinux.org</a:t>
            </a:r>
          </a:p>
          <a:p>
            <a:r>
              <a:rPr lang="en-US" dirty="0" smtClean="0"/>
              <a:t>BeagleBoard.org</a:t>
            </a:r>
            <a:endParaRPr lang="en-US" dirty="0"/>
          </a:p>
          <a:p>
            <a:r>
              <a:rPr lang="en-US" dirty="0" smtClean="0"/>
              <a:t>Google Group</a:t>
            </a:r>
          </a:p>
          <a:p>
            <a:r>
              <a:rPr lang="en-US" dirty="0" smtClean="0"/>
              <a:t>IRC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524000"/>
            <a:ext cx="2027726" cy="1447800"/>
          </a:xfrm>
          <a:prstGeom prst="rect">
            <a:avLst/>
          </a:prstGeom>
          <a:noFill/>
          <a:ln>
            <a:noFill/>
          </a:ln>
          <a:effectLst>
            <a:glow rad="25400">
              <a:srgbClr val="0070C0"/>
            </a:glow>
            <a:softEdge rad="127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3937" y="2362200"/>
            <a:ext cx="2027725" cy="1447800"/>
          </a:xfrm>
          <a:prstGeom prst="rect">
            <a:avLst/>
          </a:prstGeom>
          <a:noFill/>
          <a:ln>
            <a:noFill/>
          </a:ln>
          <a:effectLst>
            <a:glow rad="25400">
              <a:srgbClr val="0070C0"/>
            </a:glow>
            <a:softEdge rad="127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7610" y="2971800"/>
            <a:ext cx="1674488" cy="1437540"/>
          </a:xfrm>
          <a:prstGeom prst="rect">
            <a:avLst/>
          </a:prstGeom>
          <a:noFill/>
          <a:ln>
            <a:noFill/>
          </a:ln>
          <a:effectLst>
            <a:glow rad="25400">
              <a:srgbClr val="0070C0"/>
            </a:glow>
            <a:softEdge rad="127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8850" y="3585174"/>
            <a:ext cx="2027725" cy="1648332"/>
          </a:xfrm>
          <a:prstGeom prst="rect">
            <a:avLst/>
          </a:prstGeom>
          <a:noFill/>
          <a:ln>
            <a:noFill/>
          </a:ln>
          <a:effectLst>
            <a:glow rad="25400">
              <a:srgbClr val="0070C0"/>
            </a:glow>
            <a:softEdge rad="127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8231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WPA2</a:t>
            </a:r>
          </a:p>
          <a:p>
            <a:r>
              <a:rPr lang="en-US" dirty="0"/>
              <a:t>SSID: TIWORKSHOP </a:t>
            </a:r>
          </a:p>
          <a:p>
            <a:r>
              <a:rPr lang="en-US" dirty="0"/>
              <a:t>Password: </a:t>
            </a:r>
            <a:r>
              <a:rPr lang="en-US" dirty="0" err="1"/>
              <a:t>jackkilby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8965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664BF66-A868-43C0-860E-C1E0EDB30C80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Projects</a:t>
            </a:r>
          </a:p>
        </p:txBody>
      </p:sp>
      <p:pic>
        <p:nvPicPr>
          <p:cNvPr id="6" name="Content Placeholder 3"/>
          <p:cNvPicPr>
            <a:picLocks noGrp="1" noChangeAspect="1"/>
          </p:cNvPicPr>
          <p:nvPr>
            <p:ph idx="4294967295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82" t="42" r="3547" b="807"/>
          <a:stretch/>
        </p:blipFill>
        <p:spPr>
          <a:xfrm>
            <a:off x="399144" y="3043827"/>
            <a:ext cx="1371600" cy="1371600"/>
          </a:xfrm>
          <a:prstGeom prst="rect">
            <a:avLst/>
          </a:prstGeom>
        </p:spPr>
      </p:pic>
      <p:pic>
        <p:nvPicPr>
          <p:cNvPr id="7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04" r="15420"/>
          <a:stretch/>
        </p:blipFill>
        <p:spPr bwMode="auto">
          <a:xfrm>
            <a:off x="3142344" y="1672227"/>
            <a:ext cx="1372238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2344" y="3043827"/>
            <a:ext cx="1371601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79" t="617" r="15917" b="-617"/>
          <a:stretch/>
        </p:blipFill>
        <p:spPr bwMode="auto">
          <a:xfrm>
            <a:off x="399144" y="4415427"/>
            <a:ext cx="1372969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5" r="28225"/>
          <a:stretch/>
        </p:blipFill>
        <p:spPr bwMode="auto">
          <a:xfrm>
            <a:off x="7257144" y="4415427"/>
            <a:ext cx="1371338" cy="1370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9" t="-525" r="16329" b="-573"/>
          <a:stretch/>
        </p:blipFill>
        <p:spPr bwMode="auto">
          <a:xfrm>
            <a:off x="4513944" y="4415427"/>
            <a:ext cx="1371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134"/>
          <a:stretch/>
        </p:blipFill>
        <p:spPr bwMode="auto">
          <a:xfrm>
            <a:off x="7257144" y="1672227"/>
            <a:ext cx="1371600" cy="1371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6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14" t="29" r="958" b="-29"/>
          <a:stretch/>
        </p:blipFill>
        <p:spPr bwMode="auto">
          <a:xfrm>
            <a:off x="399144" y="1672227"/>
            <a:ext cx="1371574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7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0" r="22530"/>
          <a:stretch/>
        </p:blipFill>
        <p:spPr bwMode="auto">
          <a:xfrm>
            <a:off x="5885544" y="3043827"/>
            <a:ext cx="1370499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1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20" r="15784"/>
          <a:stretch/>
        </p:blipFill>
        <p:spPr bwMode="auto">
          <a:xfrm>
            <a:off x="5885544" y="4415427"/>
            <a:ext cx="13705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0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59" r="14813"/>
          <a:stretch/>
        </p:blipFill>
        <p:spPr bwMode="auto">
          <a:xfrm>
            <a:off x="1770744" y="4415427"/>
            <a:ext cx="1370499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33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8" t="-33" r="23177" b="33"/>
          <a:stretch/>
        </p:blipFill>
        <p:spPr bwMode="auto">
          <a:xfrm>
            <a:off x="1770744" y="3043827"/>
            <a:ext cx="13705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4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38" r="12182"/>
          <a:stretch/>
        </p:blipFill>
        <p:spPr bwMode="auto">
          <a:xfrm>
            <a:off x="4513944" y="1672227"/>
            <a:ext cx="13705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15" cstate="print"/>
          <a:srcRect t="1" b="1"/>
          <a:stretch/>
        </p:blipFill>
        <p:spPr>
          <a:xfrm>
            <a:off x="1770744" y="1672227"/>
            <a:ext cx="1371600" cy="13716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4618585" y="3348627"/>
            <a:ext cx="1190759" cy="730332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7" cstate="print"/>
          <a:srcRect l="18395" t="292" r="30980" b="-292"/>
          <a:stretch/>
        </p:blipFill>
        <p:spPr>
          <a:xfrm>
            <a:off x="5885544" y="1672227"/>
            <a:ext cx="1370500" cy="1371600"/>
          </a:xfrm>
          <a:prstGeom prst="rect">
            <a:avLst/>
          </a:prstGeom>
        </p:spPr>
      </p:pic>
      <p:pic>
        <p:nvPicPr>
          <p:cNvPr id="22" name="Picture 32"/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81" t="866" r="14861" b="497"/>
          <a:stretch/>
        </p:blipFill>
        <p:spPr bwMode="auto">
          <a:xfrm>
            <a:off x="7257144" y="3043827"/>
            <a:ext cx="1371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19" cstate="print"/>
          <a:srcRect l="12728" t="-798" r="17938" b="798"/>
          <a:stretch/>
        </p:blipFill>
        <p:spPr>
          <a:xfrm>
            <a:off x="3142344" y="4415427"/>
            <a:ext cx="1371600" cy="13716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99144" y="5871283"/>
            <a:ext cx="58243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20"/>
              </a:rPr>
              <a:t>http://www.youtube.com/watch?v=NJk81eCuqu0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5990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2488552"/>
            <a:ext cx="8229600" cy="3637611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 err="1" smtClean="0"/>
              <a:t>Replicape</a:t>
            </a:r>
            <a:r>
              <a:rPr lang="en-US" dirty="0" smtClean="0"/>
              <a:t> </a:t>
            </a:r>
            <a:r>
              <a:rPr lang="en-US" dirty="0"/>
              <a:t>is a </a:t>
            </a:r>
            <a:r>
              <a:rPr lang="en-US" b="1" dirty="0"/>
              <a:t>3D printer cape </a:t>
            </a:r>
            <a:r>
              <a:rPr lang="en-US" dirty="0"/>
              <a:t>for </a:t>
            </a:r>
            <a:r>
              <a:rPr lang="en-US" dirty="0" err="1" smtClean="0"/>
              <a:t>BeagleBone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Features include:</a:t>
            </a:r>
            <a:br>
              <a:rPr lang="en-US" dirty="0"/>
            </a:br>
            <a:r>
              <a:rPr lang="en-US" dirty="0"/>
              <a:t>- 5 stepper motors (2.5A DRV8825) (X, Y, Z, Ext1, Ext2)</a:t>
            </a:r>
            <a:br>
              <a:rPr lang="en-US" dirty="0"/>
            </a:br>
            <a:r>
              <a:rPr lang="en-US" dirty="0"/>
              <a:t>- 3 high power MOSFETs (PWM controlled) for 2 extruders and 1 HPB. (12..24V)</a:t>
            </a:r>
            <a:br>
              <a:rPr lang="en-US" dirty="0"/>
            </a:br>
            <a:r>
              <a:rPr lang="en-US" dirty="0"/>
              <a:t>- 3 medium power MOSFETs (PWM controlled) for up to 3 fans/LED strips. (12V)</a:t>
            </a:r>
            <a:br>
              <a:rPr lang="en-US" dirty="0"/>
            </a:br>
            <a:r>
              <a:rPr lang="en-US" dirty="0"/>
              <a:t>- 3 analog input ports for thermistors. noise-filtered inputs and option for shielding</a:t>
            </a:r>
            <a:br>
              <a:rPr lang="en-US" dirty="0"/>
            </a:br>
            <a:r>
              <a:rPr lang="en-US" dirty="0"/>
              <a:t>- 6 inputs for end stops (X, Y, Z).</a:t>
            </a:r>
            <a:br>
              <a:rPr lang="en-US" dirty="0"/>
            </a:br>
            <a:r>
              <a:rPr lang="en-US" dirty="0"/>
              <a:t>- 1 bus for Dallas 1W temperature sensor for monitoring the cold end. Many sensors can be added to ne bus.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- Option for stackable LCD cape (LCD3). HDMI compatible LCD on the way.</a:t>
            </a:r>
            <a:br>
              <a:rPr lang="en-US" dirty="0"/>
            </a:br>
            <a:r>
              <a:rPr lang="en-US" dirty="0"/>
              <a:t>- Single 12 to 24V PSU, fans are still 12V.</a:t>
            </a:r>
            <a:br>
              <a:rPr lang="en-US" dirty="0"/>
            </a:br>
            <a:r>
              <a:rPr lang="en-US" dirty="0"/>
              <a:t>- </a:t>
            </a:r>
            <a:r>
              <a:rPr lang="en-US" dirty="0" err="1"/>
              <a:t>Comptabile</a:t>
            </a:r>
            <a:r>
              <a:rPr lang="en-US" dirty="0"/>
              <a:t> with </a:t>
            </a:r>
            <a:r>
              <a:rPr lang="en-US" dirty="0" err="1"/>
              <a:t>BeagleBone</a:t>
            </a:r>
            <a:r>
              <a:rPr lang="en-US" dirty="0"/>
              <a:t> and </a:t>
            </a:r>
            <a:r>
              <a:rPr lang="en-US" dirty="0" err="1"/>
              <a:t>BeagleBone</a:t>
            </a:r>
            <a:r>
              <a:rPr lang="en-US" dirty="0"/>
              <a:t> Black.</a:t>
            </a:r>
            <a:br>
              <a:rPr lang="en-US" dirty="0"/>
            </a:br>
            <a:r>
              <a:rPr lang="en-US" dirty="0"/>
              <a:t>- Open source hard ware and software.</a:t>
            </a:r>
            <a:br>
              <a:rPr lang="en-US" dirty="0"/>
            </a:br>
            <a:r>
              <a:rPr lang="en-US" dirty="0"/>
              <a:t>- Software written in Python for maintainability and </a:t>
            </a:r>
            <a:r>
              <a:rPr lang="en-US" dirty="0" err="1"/>
              <a:t>hackability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492" y="31102"/>
            <a:ext cx="9009063" cy="245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657629" y="5952160"/>
            <a:ext cx="8001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www.youtube.com/watch?feature=player_embedded&amp;v=7Sxl5geo10w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691" y="2750196"/>
            <a:ext cx="8178832" cy="3169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3651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43175"/>
            <a:ext cx="8229600" cy="3582988"/>
          </a:xfrm>
        </p:spPr>
        <p:txBody>
          <a:bodyPr/>
          <a:lstStyle/>
          <a:p>
            <a:r>
              <a:rPr lang="en-US" dirty="0"/>
              <a:t>"</a:t>
            </a:r>
            <a:r>
              <a:rPr lang="en-US" dirty="0" err="1"/>
              <a:t>OpenROV</a:t>
            </a:r>
            <a:r>
              <a:rPr lang="en-US" dirty="0"/>
              <a:t> is </a:t>
            </a:r>
            <a:r>
              <a:rPr lang="en-US" dirty="0" smtClean="0"/>
              <a:t>a</a:t>
            </a:r>
            <a:r>
              <a:rPr lang="en-US" dirty="0"/>
              <a:t> </a:t>
            </a:r>
            <a:r>
              <a:rPr lang="en-US" dirty="0" smtClean="0"/>
              <a:t>Do </a:t>
            </a:r>
            <a:r>
              <a:rPr lang="en-US" dirty="0"/>
              <a:t>It Yourself </a:t>
            </a:r>
            <a:r>
              <a:rPr lang="en-US" dirty="0" err="1"/>
              <a:t>telerobotics</a:t>
            </a:r>
            <a:r>
              <a:rPr lang="en-US" dirty="0"/>
              <a:t> community centered around underwater exploration and </a:t>
            </a:r>
            <a:r>
              <a:rPr lang="en-US" dirty="0" smtClean="0"/>
              <a:t>education”</a:t>
            </a:r>
          </a:p>
          <a:p>
            <a:r>
              <a:rPr lang="en-US" dirty="0" smtClean="0"/>
              <a:t>There is an </a:t>
            </a:r>
            <a:r>
              <a:rPr lang="en-US" dirty="0" err="1" smtClean="0"/>
              <a:t>OpenROV</a:t>
            </a:r>
            <a:r>
              <a:rPr lang="en-US" dirty="0" smtClean="0"/>
              <a:t> Cape </a:t>
            </a:r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circuitco.com/support/index.php?title=BeagleBone_ROV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94" y="76200"/>
            <a:ext cx="9037637" cy="246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 descr="BeagleBone ROV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4671568"/>
            <a:ext cx="2933700" cy="2034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2683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90800"/>
            <a:ext cx="8229600" cy="3535363"/>
          </a:xfrm>
        </p:spPr>
        <p:txBody>
          <a:bodyPr/>
          <a:lstStyle/>
          <a:p>
            <a:r>
              <a:rPr lang="en-US" dirty="0" err="1" smtClean="0"/>
              <a:t>BeagleBoard</a:t>
            </a:r>
            <a:r>
              <a:rPr lang="en-US" dirty="0" smtClean="0"/>
              <a:t> and </a:t>
            </a:r>
            <a:r>
              <a:rPr lang="en-US" dirty="0" err="1" smtClean="0"/>
              <a:t>Arduio</a:t>
            </a:r>
            <a:r>
              <a:rPr lang="en-US" dirty="0" smtClean="0"/>
              <a:t> combined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62" y="23327"/>
            <a:ext cx="8999537" cy="247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 descr="http://beagleboard.org/static/images/tre/IMG_1241_smaller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04" t="20646" r="15408" b="24660"/>
          <a:stretch/>
        </p:blipFill>
        <p:spPr bwMode="auto">
          <a:xfrm>
            <a:off x="189722" y="3111073"/>
            <a:ext cx="3422780" cy="3774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beagleboard.org/static/images/tre/IMG_1244_smaller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77" t="4892" r="9260" b="4490"/>
          <a:stretch/>
        </p:blipFill>
        <p:spPr bwMode="auto">
          <a:xfrm>
            <a:off x="3923523" y="3155736"/>
            <a:ext cx="4917234" cy="3685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0531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Me - Out-of-the-box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You – Out-of-the-box</a:t>
            </a:r>
          </a:p>
          <a:p>
            <a:r>
              <a:rPr lang="en-US" dirty="0" smtClean="0"/>
              <a:t>Introductions</a:t>
            </a:r>
          </a:p>
          <a:p>
            <a:pPr lvl="1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Me</a:t>
            </a:r>
          </a:p>
          <a:p>
            <a:pPr lvl="1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Black Bone</a:t>
            </a:r>
          </a:p>
          <a:p>
            <a:r>
              <a:rPr lang="en-US" dirty="0" smtClean="0"/>
              <a:t>Technical Details</a:t>
            </a:r>
          </a:p>
          <a:p>
            <a:r>
              <a:rPr lang="en-US" dirty="0" smtClean="0"/>
              <a:t>You – More Labs</a:t>
            </a:r>
          </a:p>
          <a:p>
            <a:r>
              <a:rPr lang="en-US" dirty="0" smtClean="0"/>
              <a:t>Teaching with the Bone</a:t>
            </a:r>
          </a:p>
          <a:p>
            <a:r>
              <a:rPr lang="en-US" dirty="0" smtClean="0"/>
              <a:t>Questions and Wrap Up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5143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Technical Details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Hardware</a:t>
            </a:r>
          </a:p>
          <a:p>
            <a:pPr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System on Chip</a:t>
            </a:r>
          </a:p>
          <a:p>
            <a:pPr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Pin Outs</a:t>
            </a:r>
          </a:p>
          <a:p>
            <a:r>
              <a:rPr lang="en-US" dirty="0" smtClean="0"/>
              <a:t>Software</a:t>
            </a:r>
          </a:p>
          <a:p>
            <a:pPr lvl="1"/>
            <a:r>
              <a:rPr lang="en-US" dirty="0" smtClean="0"/>
              <a:t>Quick to learn </a:t>
            </a:r>
            <a:r>
              <a:rPr lang="en-US" dirty="0"/>
              <a:t>–</a:t>
            </a:r>
            <a:r>
              <a:rPr lang="en-US" dirty="0" smtClean="0"/>
              <a:t> </a:t>
            </a:r>
            <a:r>
              <a:rPr lang="en-US" dirty="0" err="1" smtClean="0"/>
              <a:t>BoneScript</a:t>
            </a:r>
            <a:endParaRPr lang="en-US" dirty="0" smtClean="0"/>
          </a:p>
          <a:p>
            <a:pPr lvl="1"/>
            <a:r>
              <a:rPr lang="en-US" dirty="0" smtClean="0"/>
              <a:t>Easy to use – Shell Scripts</a:t>
            </a:r>
          </a:p>
          <a:p>
            <a:pPr lvl="1"/>
            <a:r>
              <a:rPr lang="en-US" dirty="0" smtClean="0"/>
              <a:t>Powerful</a:t>
            </a:r>
            <a:r>
              <a:rPr lang="en-US" dirty="0"/>
              <a:t> –</a:t>
            </a:r>
            <a:r>
              <a:rPr lang="en-US" dirty="0" smtClean="0"/>
              <a:t> C </a:t>
            </a:r>
          </a:p>
          <a:p>
            <a:pPr lvl="1"/>
            <a:endParaRPr lang="en-US" dirty="0"/>
          </a:p>
        </p:txBody>
      </p:sp>
      <p:pic>
        <p:nvPicPr>
          <p:cNvPr id="4" name="Picture 2" descr="http://yoder-black-bone.dhcp.rose-hulman.edu/static/images/black_hardware_detail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590800"/>
            <a:ext cx="5105400" cy="3481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762000" y="5887703"/>
            <a:ext cx="3352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http://bone/Support/bone101</a:t>
            </a:r>
            <a:r>
              <a:rPr lang="en-US" dirty="0" smtClean="0">
                <a:hlinkClick r:id="rId3"/>
              </a:rPr>
              <a:t>/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8843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x0marcom\Documents\2013\04_AS_Beaglebone Black v2\art\new board\IMG_5056_final new 4-11-13 outline s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27763" y="1351902"/>
            <a:ext cx="4124728" cy="3184553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775" y="142875"/>
            <a:ext cx="8458200" cy="814388"/>
          </a:xfrm>
        </p:spPr>
        <p:txBody>
          <a:bodyPr/>
          <a:lstStyle/>
          <a:p>
            <a:r>
              <a:rPr lang="en-US" sz="3200" dirty="0" err="1" smtClean="0"/>
              <a:t>BeagleBone</a:t>
            </a:r>
            <a:r>
              <a:rPr lang="en-US" sz="3200" dirty="0" smtClean="0"/>
              <a:t> Black-ready to use for $45/$55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664BF66-A868-43C0-860E-C1E0EDB30C80}" type="slidenum">
              <a:rPr lang="en-US" smtClean="0"/>
              <a:pPr>
                <a:defRPr/>
              </a:pPr>
              <a:t>26</a:t>
            </a:fld>
            <a:endParaRPr lang="en-US" dirty="0"/>
          </a:p>
        </p:txBody>
      </p:sp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3132735" y="5155746"/>
            <a:ext cx="6815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Boot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en-US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Button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TextBox 9"/>
          <p:cNvSpPr txBox="1">
            <a:spLocks noChangeArrowheads="1"/>
          </p:cNvSpPr>
          <p:nvPr/>
        </p:nvSpPr>
        <p:spPr bwMode="auto">
          <a:xfrm>
            <a:off x="7157370" y="1516111"/>
            <a:ext cx="114165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Reset Button</a:t>
            </a:r>
          </a:p>
        </p:txBody>
      </p:sp>
      <p:sp>
        <p:nvSpPr>
          <p:cNvPr id="8" name="TextBox 10"/>
          <p:cNvSpPr txBox="1">
            <a:spLocks noChangeArrowheads="1"/>
          </p:cNvSpPr>
          <p:nvPr/>
        </p:nvSpPr>
        <p:spPr bwMode="auto">
          <a:xfrm>
            <a:off x="7167567" y="1281227"/>
            <a:ext cx="59503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LEDS</a:t>
            </a:r>
          </a:p>
        </p:txBody>
      </p:sp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284203" y="1039444"/>
            <a:ext cx="131959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dirty="0">
                <a:solidFill>
                  <a:srgbClr val="0070C0"/>
                </a:solidFill>
              </a:rPr>
              <a:t>10/100 Ethernet</a:t>
            </a:r>
          </a:p>
        </p:txBody>
      </p:sp>
      <p:sp>
        <p:nvSpPr>
          <p:cNvPr id="10" name="TextBox 12"/>
          <p:cNvSpPr txBox="1">
            <a:spLocks noChangeArrowheads="1"/>
          </p:cNvSpPr>
          <p:nvPr/>
        </p:nvSpPr>
        <p:spPr bwMode="auto">
          <a:xfrm>
            <a:off x="3922044" y="1277133"/>
            <a:ext cx="119182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DC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Power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" name="TextBox 13"/>
          <p:cNvSpPr txBox="1">
            <a:spLocks noChangeArrowheads="1"/>
          </p:cNvSpPr>
          <p:nvPr/>
        </p:nvSpPr>
        <p:spPr bwMode="auto">
          <a:xfrm>
            <a:off x="7148651" y="1770723"/>
            <a:ext cx="97975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dirty="0">
                <a:solidFill>
                  <a:srgbClr val="0070C0"/>
                </a:solidFill>
              </a:rPr>
              <a:t>USB </a:t>
            </a:r>
            <a:r>
              <a:rPr lang="en-US" dirty="0" smtClean="0">
                <a:solidFill>
                  <a:srgbClr val="0070C0"/>
                </a:solidFill>
              </a:rPr>
              <a:t>Client</a:t>
            </a:r>
          </a:p>
        </p:txBody>
      </p:sp>
      <p:sp>
        <p:nvSpPr>
          <p:cNvPr id="12" name="TextBox 14"/>
          <p:cNvSpPr txBox="1">
            <a:spLocks noChangeArrowheads="1"/>
          </p:cNvSpPr>
          <p:nvPr/>
        </p:nvSpPr>
        <p:spPr bwMode="auto">
          <a:xfrm>
            <a:off x="3270540" y="1485535"/>
            <a:ext cx="6639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dirty="0">
                <a:solidFill>
                  <a:srgbClr val="0070C0"/>
                </a:solidFill>
              </a:rPr>
              <a:t>Serial </a:t>
            </a:r>
            <a:r>
              <a:rPr lang="en-US" dirty="0" smtClean="0">
                <a:solidFill>
                  <a:srgbClr val="0070C0"/>
                </a:solidFill>
              </a:rPr>
              <a:t/>
            </a:r>
            <a:br>
              <a:rPr lang="en-US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Debug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13" name="TextBox 15"/>
          <p:cNvSpPr txBox="1">
            <a:spLocks noChangeArrowheads="1"/>
          </p:cNvSpPr>
          <p:nvPr/>
        </p:nvSpPr>
        <p:spPr bwMode="auto">
          <a:xfrm>
            <a:off x="317453" y="1421235"/>
            <a:ext cx="89319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dirty="0">
                <a:solidFill>
                  <a:srgbClr val="0070C0"/>
                </a:solidFill>
              </a:rPr>
              <a:t>USB Host</a:t>
            </a:r>
          </a:p>
        </p:txBody>
      </p:sp>
      <p:sp>
        <p:nvSpPr>
          <p:cNvPr id="14" name="TextBox 16"/>
          <p:cNvSpPr txBox="1">
            <a:spLocks noChangeArrowheads="1"/>
          </p:cNvSpPr>
          <p:nvPr/>
        </p:nvSpPr>
        <p:spPr bwMode="auto">
          <a:xfrm>
            <a:off x="329363" y="2840488"/>
            <a:ext cx="99578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dirty="0">
                <a:solidFill>
                  <a:srgbClr val="0070C0"/>
                </a:solidFill>
              </a:rPr>
              <a:t>microHDMI</a:t>
            </a:r>
          </a:p>
        </p:txBody>
      </p:sp>
      <p:sp>
        <p:nvSpPr>
          <p:cNvPr id="15" name="TextBox 17"/>
          <p:cNvSpPr txBox="1">
            <a:spLocks noChangeArrowheads="1"/>
          </p:cNvSpPr>
          <p:nvPr/>
        </p:nvSpPr>
        <p:spPr bwMode="auto">
          <a:xfrm>
            <a:off x="297947" y="4098462"/>
            <a:ext cx="1609874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dirty="0" smtClean="0">
                <a:solidFill>
                  <a:srgbClr val="0070C0"/>
                </a:solidFill>
              </a:rPr>
              <a:t>microSD</a:t>
            </a:r>
          </a:p>
          <a:p>
            <a:pPr eaLnBrk="1" hangingPunct="1">
              <a:lnSpc>
                <a:spcPct val="90000"/>
              </a:lnSpc>
            </a:pPr>
            <a:r>
              <a:rPr lang="en-US" b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Expansion slot for additional storage </a:t>
            </a:r>
            <a:endParaRPr lang="en-US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9" name="TextBox 21"/>
          <p:cNvSpPr txBox="1">
            <a:spLocks noChangeArrowheads="1"/>
          </p:cNvSpPr>
          <p:nvPr/>
        </p:nvSpPr>
        <p:spPr bwMode="auto">
          <a:xfrm>
            <a:off x="7190972" y="2740455"/>
            <a:ext cx="1591782" cy="2640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chemeClr val="tx2"/>
                </a:solidFill>
              </a:rPr>
              <a:t>2 or 4 GB on-board storage using </a:t>
            </a:r>
            <a:r>
              <a:rPr lang="en-US" dirty="0" err="1" smtClean="0">
                <a:solidFill>
                  <a:schemeClr val="tx2"/>
                </a:solidFill>
              </a:rPr>
              <a:t>eMMC</a:t>
            </a:r>
            <a:endParaRPr lang="en-US" dirty="0" smtClean="0">
              <a:solidFill>
                <a:schemeClr val="tx2"/>
              </a:solidFill>
            </a:endParaRPr>
          </a:p>
          <a:p>
            <a:pPr marL="115888" indent="-115888" eaLnBrk="1" hangingPunct="1">
              <a:lnSpc>
                <a:spcPct val="90000"/>
              </a:lnSpc>
              <a:buFont typeface="Arial" pitchFamily="34" charset="0"/>
              <a:buChar char="•"/>
            </a:pPr>
            <a:r>
              <a:rPr lang="en-US" b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Pre-loaded with </a:t>
            </a:r>
            <a:r>
              <a:rPr lang="en-US" b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Debian</a:t>
            </a:r>
            <a:r>
              <a:rPr lang="en-US" b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Linux Distribution </a:t>
            </a:r>
          </a:p>
          <a:p>
            <a:pPr marL="115888" indent="-115888" eaLnBrk="1" hangingPunct="1">
              <a:lnSpc>
                <a:spcPct val="90000"/>
              </a:lnSpc>
              <a:buFont typeface="Arial" pitchFamily="34" charset="0"/>
              <a:buChar char="•"/>
            </a:pPr>
            <a:r>
              <a:rPr lang="en-US" b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8-bit bus accelerates performance</a:t>
            </a:r>
          </a:p>
          <a:p>
            <a:pPr marL="115888" indent="-115888" eaLnBrk="1" hangingPunct="1">
              <a:lnSpc>
                <a:spcPct val="90000"/>
              </a:lnSpc>
              <a:buFont typeface="Arial" pitchFamily="34" charset="0"/>
              <a:buChar char="•"/>
            </a:pPr>
            <a:r>
              <a:rPr lang="en-US" b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Frees the microSD slot to be used for additional storage </a:t>
            </a:r>
            <a:br>
              <a:rPr lang="en-US" b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b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for a less expensive solution than SD cards</a:t>
            </a:r>
            <a:endParaRPr lang="en-US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TextBox 22"/>
          <p:cNvSpPr txBox="1">
            <a:spLocks noChangeArrowheads="1"/>
          </p:cNvSpPr>
          <p:nvPr/>
        </p:nvSpPr>
        <p:spPr bwMode="auto">
          <a:xfrm>
            <a:off x="5971555" y="3130192"/>
            <a:ext cx="119623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chemeClr val="tx2"/>
                </a:solidFill>
              </a:rPr>
              <a:t>1 GHz Sitara AM335x ARM</a:t>
            </a:r>
            <a:r>
              <a:rPr lang="en-US" baseline="30000" dirty="0" smtClean="0">
                <a:solidFill>
                  <a:schemeClr val="tx2"/>
                </a:solidFill>
              </a:rPr>
              <a:t>®</a:t>
            </a:r>
            <a:r>
              <a:rPr lang="en-US" dirty="0" smtClean="0">
                <a:solidFill>
                  <a:schemeClr val="tx2"/>
                </a:solidFill>
              </a:rPr>
              <a:t> Cortex™-A8 processor</a:t>
            </a:r>
            <a:endParaRPr lang="en-US" dirty="0">
              <a:solidFill>
                <a:schemeClr val="tx2"/>
              </a:solidFill>
            </a:endParaRPr>
          </a:p>
        </p:txBody>
      </p:sp>
      <p:cxnSp>
        <p:nvCxnSpPr>
          <p:cNvPr id="25" name="Straight Arrow Connector 24"/>
          <p:cNvCxnSpPr/>
          <p:nvPr/>
        </p:nvCxnSpPr>
        <p:spPr>
          <a:xfrm flipV="1">
            <a:off x="5805580" y="2011740"/>
            <a:ext cx="7309" cy="95"/>
          </a:xfrm>
          <a:prstGeom prst="straightConnector1">
            <a:avLst/>
          </a:prstGeom>
          <a:ln w="19050">
            <a:solidFill>
              <a:srgbClr val="FF0000">
                <a:alpha val="48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Freeform 46"/>
          <p:cNvSpPr/>
          <p:nvPr/>
        </p:nvSpPr>
        <p:spPr>
          <a:xfrm>
            <a:off x="1585732" y="1192192"/>
            <a:ext cx="3979528" cy="447114"/>
          </a:xfrm>
          <a:custGeom>
            <a:avLst/>
            <a:gdLst>
              <a:gd name="connsiteX0" fmla="*/ 0 w 3219189"/>
              <a:gd name="connsiteY0" fmla="*/ 0 h 363254"/>
              <a:gd name="connsiteX1" fmla="*/ 3219189 w 3219189"/>
              <a:gd name="connsiteY1" fmla="*/ 0 h 363254"/>
              <a:gd name="connsiteX2" fmla="*/ 3219189 w 3219189"/>
              <a:gd name="connsiteY2" fmla="*/ 363254 h 363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19189" h="363254">
                <a:moveTo>
                  <a:pt x="0" y="0"/>
                </a:moveTo>
                <a:lnTo>
                  <a:pt x="3219189" y="0"/>
                </a:lnTo>
                <a:lnTo>
                  <a:pt x="3219189" y="363254"/>
                </a:lnTo>
              </a:path>
            </a:pathLst>
          </a:custGeom>
          <a:ln w="19050">
            <a:solidFill>
              <a:schemeClr val="accent3">
                <a:lumMod val="40000"/>
                <a:lumOff val="60000"/>
              </a:schemeClr>
            </a:solidFill>
            <a:headEnd type="none" w="med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Freeform 48"/>
          <p:cNvSpPr/>
          <p:nvPr/>
        </p:nvSpPr>
        <p:spPr>
          <a:xfrm>
            <a:off x="1157469" y="1562582"/>
            <a:ext cx="1585730" cy="1677328"/>
          </a:xfrm>
          <a:custGeom>
            <a:avLst/>
            <a:gdLst>
              <a:gd name="connsiteX0" fmla="*/ 0 w 3219189"/>
              <a:gd name="connsiteY0" fmla="*/ 0 h 363254"/>
              <a:gd name="connsiteX1" fmla="*/ 3219189 w 3219189"/>
              <a:gd name="connsiteY1" fmla="*/ 0 h 363254"/>
              <a:gd name="connsiteX2" fmla="*/ 3219189 w 3219189"/>
              <a:gd name="connsiteY2" fmla="*/ 363254 h 363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19189" h="363254">
                <a:moveTo>
                  <a:pt x="0" y="0"/>
                </a:moveTo>
                <a:lnTo>
                  <a:pt x="3219189" y="0"/>
                </a:lnTo>
                <a:lnTo>
                  <a:pt x="3219189" y="363254"/>
                </a:lnTo>
              </a:path>
            </a:pathLst>
          </a:custGeom>
          <a:ln w="19050">
            <a:solidFill>
              <a:schemeClr val="accent3">
                <a:lumMod val="40000"/>
                <a:lumOff val="60000"/>
              </a:schemeClr>
            </a:solidFill>
            <a:headEnd type="none" w="med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Freeform 49"/>
          <p:cNvSpPr/>
          <p:nvPr/>
        </p:nvSpPr>
        <p:spPr>
          <a:xfrm>
            <a:off x="1273215" y="2974621"/>
            <a:ext cx="1317276" cy="1007687"/>
          </a:xfrm>
          <a:custGeom>
            <a:avLst/>
            <a:gdLst>
              <a:gd name="connsiteX0" fmla="*/ 0 w 1127343"/>
              <a:gd name="connsiteY0" fmla="*/ 0 h 2880986"/>
              <a:gd name="connsiteX1" fmla="*/ 237995 w 1127343"/>
              <a:gd name="connsiteY1" fmla="*/ 0 h 2880986"/>
              <a:gd name="connsiteX2" fmla="*/ 250521 w 1127343"/>
              <a:gd name="connsiteY2" fmla="*/ 2880986 h 2880986"/>
              <a:gd name="connsiteX3" fmla="*/ 1127343 w 1127343"/>
              <a:gd name="connsiteY3" fmla="*/ 2880986 h 2880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7343" h="2880986">
                <a:moveTo>
                  <a:pt x="0" y="0"/>
                </a:moveTo>
                <a:lnTo>
                  <a:pt x="237995" y="0"/>
                </a:lnTo>
                <a:cubicBezTo>
                  <a:pt x="242170" y="960329"/>
                  <a:pt x="246346" y="1920657"/>
                  <a:pt x="250521" y="2880986"/>
                </a:cubicBezTo>
                <a:lnTo>
                  <a:pt x="1127343" y="2880986"/>
                </a:lnTo>
              </a:path>
            </a:pathLst>
          </a:custGeom>
          <a:ln w="19050">
            <a:solidFill>
              <a:schemeClr val="accent3">
                <a:lumMod val="40000"/>
                <a:lumOff val="60000"/>
              </a:schemeClr>
            </a:solidFill>
            <a:headEnd type="none" w="med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" name="TextBox 21"/>
          <p:cNvSpPr txBox="1">
            <a:spLocks noChangeArrowheads="1"/>
          </p:cNvSpPr>
          <p:nvPr/>
        </p:nvSpPr>
        <p:spPr bwMode="auto">
          <a:xfrm>
            <a:off x="325892" y="1624934"/>
            <a:ext cx="127876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b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Easily connects to almost any everyday device such </a:t>
            </a:r>
            <a:br>
              <a:rPr lang="en-US" b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b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as mouse </a:t>
            </a:r>
            <a:br>
              <a:rPr lang="en-US" b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b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or keyboard</a:t>
            </a:r>
            <a:endParaRPr lang="en-US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0" name="TextBox 21"/>
          <p:cNvSpPr txBox="1">
            <a:spLocks noChangeArrowheads="1"/>
          </p:cNvSpPr>
          <p:nvPr/>
        </p:nvSpPr>
        <p:spPr bwMode="auto">
          <a:xfrm>
            <a:off x="287688" y="4743919"/>
            <a:ext cx="184845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chemeClr val="tx2"/>
                </a:solidFill>
              </a:rPr>
              <a:t>512MB DDR3</a:t>
            </a:r>
            <a:endParaRPr lang="en-US" b="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eaLnBrk="1" hangingPunct="1"/>
            <a:r>
              <a:rPr lang="en-US" b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Faster, lower power  RAM for </a:t>
            </a:r>
            <a:br>
              <a:rPr lang="en-US" b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b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enhanced user-friendly experience</a:t>
            </a:r>
            <a:endParaRPr lang="en-US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2" name="Freeform 71"/>
          <p:cNvSpPr/>
          <p:nvPr/>
        </p:nvSpPr>
        <p:spPr>
          <a:xfrm rot="5400000">
            <a:off x="1586058" y="3153450"/>
            <a:ext cx="1513200" cy="1907392"/>
          </a:xfrm>
          <a:custGeom>
            <a:avLst/>
            <a:gdLst>
              <a:gd name="connsiteX0" fmla="*/ 0 w 3219189"/>
              <a:gd name="connsiteY0" fmla="*/ 0 h 363254"/>
              <a:gd name="connsiteX1" fmla="*/ 3219189 w 3219189"/>
              <a:gd name="connsiteY1" fmla="*/ 0 h 363254"/>
              <a:gd name="connsiteX2" fmla="*/ 3219189 w 3219189"/>
              <a:gd name="connsiteY2" fmla="*/ 363254 h 363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19189" h="363254">
                <a:moveTo>
                  <a:pt x="0" y="0"/>
                </a:moveTo>
                <a:lnTo>
                  <a:pt x="3219189" y="0"/>
                </a:lnTo>
                <a:lnTo>
                  <a:pt x="3219189" y="363254"/>
                </a:lnTo>
              </a:path>
            </a:pathLst>
          </a:custGeom>
          <a:ln w="19050">
            <a:solidFill>
              <a:schemeClr val="accent3">
                <a:lumMod val="40000"/>
                <a:lumOff val="60000"/>
              </a:schemeClr>
            </a:solidFill>
            <a:headEnd type="triangl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77" name="Straight Arrow Connector 76"/>
          <p:cNvCxnSpPr/>
          <p:nvPr/>
        </p:nvCxnSpPr>
        <p:spPr>
          <a:xfrm flipH="1">
            <a:off x="4243385" y="3253325"/>
            <a:ext cx="1765125" cy="0"/>
          </a:xfrm>
          <a:prstGeom prst="straightConnector1">
            <a:avLst/>
          </a:prstGeom>
          <a:ln w="19050">
            <a:solidFill>
              <a:schemeClr val="tx2"/>
            </a:solidFill>
            <a:headEnd type="none" w="med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21"/>
          <p:cNvSpPr txBox="1">
            <a:spLocks noChangeArrowheads="1"/>
          </p:cNvSpPr>
          <p:nvPr/>
        </p:nvSpPr>
        <p:spPr bwMode="auto">
          <a:xfrm>
            <a:off x="5968357" y="4060249"/>
            <a:ext cx="122448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b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Provides a more advanced user interface and up to 150% better performance than ARM11</a:t>
            </a:r>
            <a:endParaRPr lang="en-US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7" name="TextBox 21"/>
          <p:cNvSpPr txBox="1">
            <a:spLocks noChangeArrowheads="1"/>
          </p:cNvSpPr>
          <p:nvPr/>
        </p:nvSpPr>
        <p:spPr bwMode="auto">
          <a:xfrm>
            <a:off x="324197" y="3032995"/>
            <a:ext cx="111426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b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Connect directly to monitors </a:t>
            </a:r>
            <a:br>
              <a:rPr lang="en-US" b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b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and TVs</a:t>
            </a:r>
            <a:endParaRPr lang="en-US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1" name="TextBox 21"/>
          <p:cNvSpPr txBox="1">
            <a:spLocks noChangeArrowheads="1"/>
          </p:cNvSpPr>
          <p:nvPr/>
        </p:nvSpPr>
        <p:spPr bwMode="auto">
          <a:xfrm>
            <a:off x="7160226" y="1960929"/>
            <a:ext cx="174070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b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Development interface and directly powers board from PC</a:t>
            </a:r>
          </a:p>
        </p:txBody>
      </p:sp>
      <p:sp>
        <p:nvSpPr>
          <p:cNvPr id="64" name="Freeform 63"/>
          <p:cNvSpPr/>
          <p:nvPr/>
        </p:nvSpPr>
        <p:spPr>
          <a:xfrm>
            <a:off x="4790108" y="3594894"/>
            <a:ext cx="313613" cy="281782"/>
          </a:xfrm>
          <a:custGeom>
            <a:avLst/>
            <a:gdLst>
              <a:gd name="connsiteX0" fmla="*/ 0 w 3219189"/>
              <a:gd name="connsiteY0" fmla="*/ 0 h 363254"/>
              <a:gd name="connsiteX1" fmla="*/ 3219189 w 3219189"/>
              <a:gd name="connsiteY1" fmla="*/ 0 h 363254"/>
              <a:gd name="connsiteX2" fmla="*/ 3219189 w 3219189"/>
              <a:gd name="connsiteY2" fmla="*/ 363254 h 363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19189" h="363254">
                <a:moveTo>
                  <a:pt x="0" y="0"/>
                </a:moveTo>
                <a:lnTo>
                  <a:pt x="3219189" y="0"/>
                </a:lnTo>
                <a:lnTo>
                  <a:pt x="3219189" y="363254"/>
                </a:lnTo>
              </a:path>
            </a:pathLst>
          </a:custGeom>
          <a:ln w="19050">
            <a:solidFill>
              <a:schemeClr val="accent3">
                <a:lumMod val="40000"/>
                <a:lumOff val="60000"/>
              </a:schemeClr>
            </a:solidFill>
            <a:headEnd type="triangle" w="lg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70" name="Straight Arrow Connector 69"/>
          <p:cNvCxnSpPr/>
          <p:nvPr/>
        </p:nvCxnSpPr>
        <p:spPr>
          <a:xfrm flipV="1">
            <a:off x="3487713" y="4148208"/>
            <a:ext cx="0" cy="985413"/>
          </a:xfrm>
          <a:prstGeom prst="straightConnector1">
            <a:avLst/>
          </a:prstGeom>
          <a:ln w="19050">
            <a:solidFill>
              <a:schemeClr val="accent3">
                <a:lumMod val="40000"/>
                <a:lumOff val="60000"/>
              </a:schemeClr>
            </a:solidFill>
            <a:headEnd type="none" w="med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16"/>
          <p:cNvSpPr txBox="1">
            <a:spLocks noChangeArrowheads="1"/>
          </p:cNvSpPr>
          <p:nvPr/>
        </p:nvSpPr>
        <p:spPr bwMode="auto">
          <a:xfrm>
            <a:off x="4214964" y="3845625"/>
            <a:ext cx="1790435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US" dirty="0" smtClean="0">
                <a:solidFill>
                  <a:srgbClr val="0070C0"/>
                </a:solidFill>
              </a:rPr>
              <a:t>Expansion</a:t>
            </a:r>
            <a:br>
              <a:rPr lang="en-US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headers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74" name="TextBox 21"/>
          <p:cNvSpPr txBox="1">
            <a:spLocks noChangeArrowheads="1"/>
          </p:cNvSpPr>
          <p:nvPr/>
        </p:nvSpPr>
        <p:spPr bwMode="auto">
          <a:xfrm>
            <a:off x="4279629" y="4169526"/>
            <a:ext cx="1919111" cy="1818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85000"/>
              </a:lnSpc>
            </a:pPr>
            <a:r>
              <a:rPr lang="en-US" b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Enable cape hardware and include:</a:t>
            </a:r>
          </a:p>
          <a:p>
            <a:pPr marL="111125" indent="-111125" eaLnBrk="1" hangingPunct="1">
              <a:lnSpc>
                <a:spcPct val="85000"/>
              </a:lnSpc>
              <a:buFont typeface="Arial" pitchFamily="34" charset="0"/>
              <a:buChar char="•"/>
            </a:pPr>
            <a:r>
              <a:rPr lang="en-US" b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65 digital I/O</a:t>
            </a:r>
          </a:p>
          <a:p>
            <a:pPr marL="111125" indent="-111125" eaLnBrk="1" hangingPunct="1">
              <a:lnSpc>
                <a:spcPct val="85000"/>
              </a:lnSpc>
              <a:buFont typeface="Arial" pitchFamily="34" charset="0"/>
              <a:buChar char="•"/>
            </a:pPr>
            <a:r>
              <a:rPr lang="en-US" b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7 analog in</a:t>
            </a:r>
          </a:p>
          <a:p>
            <a:pPr marL="111125" indent="-111125" eaLnBrk="1" hangingPunct="1">
              <a:lnSpc>
                <a:spcPct val="85000"/>
              </a:lnSpc>
              <a:buFont typeface="Arial" pitchFamily="34" charset="0"/>
              <a:buChar char="•"/>
            </a:pPr>
            <a:r>
              <a:rPr lang="en-US" b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4 serial</a:t>
            </a:r>
          </a:p>
          <a:p>
            <a:pPr marL="111125" indent="-111125" eaLnBrk="1" hangingPunct="1">
              <a:lnSpc>
                <a:spcPct val="85000"/>
              </a:lnSpc>
              <a:buFont typeface="Arial" pitchFamily="34" charset="0"/>
              <a:buChar char="•"/>
            </a:pPr>
            <a:r>
              <a:rPr lang="en-US" b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 SPI</a:t>
            </a:r>
          </a:p>
          <a:p>
            <a:pPr marL="111125" indent="-111125" eaLnBrk="1" hangingPunct="1">
              <a:lnSpc>
                <a:spcPct val="85000"/>
              </a:lnSpc>
              <a:buFont typeface="Arial" pitchFamily="34" charset="0"/>
              <a:buChar char="•"/>
            </a:pPr>
            <a:r>
              <a:rPr lang="en-US" b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 I2C</a:t>
            </a:r>
          </a:p>
          <a:p>
            <a:pPr marL="111125" indent="-111125" eaLnBrk="1" hangingPunct="1">
              <a:lnSpc>
                <a:spcPct val="85000"/>
              </a:lnSpc>
              <a:buFont typeface="Arial" pitchFamily="34" charset="0"/>
              <a:buChar char="•"/>
            </a:pPr>
            <a:r>
              <a:rPr lang="en-US" b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8 PWMs</a:t>
            </a:r>
          </a:p>
          <a:p>
            <a:pPr marL="111125" indent="-111125" eaLnBrk="1" hangingPunct="1">
              <a:lnSpc>
                <a:spcPct val="85000"/>
              </a:lnSpc>
              <a:buFont typeface="Arial" pitchFamily="34" charset="0"/>
              <a:buChar char="•"/>
            </a:pPr>
            <a:r>
              <a:rPr lang="en-US" b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4 timers</a:t>
            </a:r>
          </a:p>
          <a:p>
            <a:pPr marL="111125" indent="-111125" eaLnBrk="1" hangingPunct="1">
              <a:lnSpc>
                <a:spcPct val="85000"/>
              </a:lnSpc>
              <a:buFont typeface="Arial" pitchFamily="34" charset="0"/>
              <a:buChar char="•"/>
            </a:pPr>
            <a:r>
              <a:rPr lang="en-US" b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And much much more!</a:t>
            </a:r>
          </a:p>
          <a:p>
            <a:pPr eaLnBrk="1" hangingPunct="1">
              <a:lnSpc>
                <a:spcPct val="85000"/>
              </a:lnSpc>
            </a:pPr>
            <a:endParaRPr lang="en-US" b="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42" name="Straight Arrow Connector 41"/>
          <p:cNvCxnSpPr/>
          <p:nvPr/>
        </p:nvCxnSpPr>
        <p:spPr>
          <a:xfrm flipV="1">
            <a:off x="3563882" y="1933221"/>
            <a:ext cx="0" cy="471900"/>
          </a:xfrm>
          <a:prstGeom prst="straightConnector1">
            <a:avLst/>
          </a:prstGeom>
          <a:ln w="19050">
            <a:solidFill>
              <a:schemeClr val="accent3">
                <a:lumMod val="40000"/>
                <a:lumOff val="60000"/>
              </a:schemeClr>
            </a:solidFill>
            <a:headEnd type="triangle" w="lg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flipH="1">
            <a:off x="1077145" y="4219842"/>
            <a:ext cx="1855420" cy="0"/>
          </a:xfrm>
          <a:prstGeom prst="straightConnector1">
            <a:avLst/>
          </a:prstGeom>
          <a:ln w="19050">
            <a:solidFill>
              <a:schemeClr val="accent3">
                <a:lumMod val="40000"/>
                <a:lumOff val="60000"/>
              </a:schemeClr>
            </a:solidFill>
            <a:headEnd type="triangle" w="lg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Freeform 52"/>
          <p:cNvSpPr/>
          <p:nvPr/>
        </p:nvSpPr>
        <p:spPr>
          <a:xfrm rot="5400000" flipH="1" flipV="1">
            <a:off x="5976144" y="1847054"/>
            <a:ext cx="214487" cy="2255133"/>
          </a:xfrm>
          <a:custGeom>
            <a:avLst/>
            <a:gdLst>
              <a:gd name="connsiteX0" fmla="*/ 0 w 3219189"/>
              <a:gd name="connsiteY0" fmla="*/ 0 h 363254"/>
              <a:gd name="connsiteX1" fmla="*/ 3219189 w 3219189"/>
              <a:gd name="connsiteY1" fmla="*/ 0 h 363254"/>
              <a:gd name="connsiteX2" fmla="*/ 3219189 w 3219189"/>
              <a:gd name="connsiteY2" fmla="*/ 363254 h 363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19189" h="363254">
                <a:moveTo>
                  <a:pt x="0" y="0"/>
                </a:moveTo>
                <a:lnTo>
                  <a:pt x="3219189" y="0"/>
                </a:lnTo>
                <a:lnTo>
                  <a:pt x="3219189" y="363254"/>
                </a:lnTo>
              </a:path>
            </a:pathLst>
          </a:custGeom>
          <a:ln w="19050">
            <a:solidFill>
              <a:schemeClr val="accent3">
                <a:lumMod val="40000"/>
                <a:lumOff val="60000"/>
              </a:schemeClr>
            </a:solidFill>
            <a:headEnd type="triangle" w="lg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" name="Freeform 54"/>
          <p:cNvSpPr/>
          <p:nvPr/>
        </p:nvSpPr>
        <p:spPr>
          <a:xfrm rot="5400000" flipH="1" flipV="1">
            <a:off x="6123119" y="1666647"/>
            <a:ext cx="1110880" cy="1064796"/>
          </a:xfrm>
          <a:custGeom>
            <a:avLst/>
            <a:gdLst>
              <a:gd name="connsiteX0" fmla="*/ 0 w 3219189"/>
              <a:gd name="connsiteY0" fmla="*/ 0 h 363254"/>
              <a:gd name="connsiteX1" fmla="*/ 3219189 w 3219189"/>
              <a:gd name="connsiteY1" fmla="*/ 0 h 363254"/>
              <a:gd name="connsiteX2" fmla="*/ 3219189 w 3219189"/>
              <a:gd name="connsiteY2" fmla="*/ 363254 h 363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19189" h="363254">
                <a:moveTo>
                  <a:pt x="0" y="0"/>
                </a:moveTo>
                <a:lnTo>
                  <a:pt x="3219189" y="0"/>
                </a:lnTo>
                <a:lnTo>
                  <a:pt x="3219189" y="363254"/>
                </a:lnTo>
              </a:path>
            </a:pathLst>
          </a:custGeom>
          <a:ln w="19050">
            <a:solidFill>
              <a:schemeClr val="accent3">
                <a:lumMod val="40000"/>
                <a:lumOff val="60000"/>
              </a:schemeClr>
            </a:solidFill>
            <a:headEnd type="triangle" w="lg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6" name="Freeform 55"/>
          <p:cNvSpPr/>
          <p:nvPr/>
        </p:nvSpPr>
        <p:spPr>
          <a:xfrm rot="5400000" flipH="1" flipV="1">
            <a:off x="6079944" y="1420449"/>
            <a:ext cx="1127775" cy="1134245"/>
          </a:xfrm>
          <a:custGeom>
            <a:avLst/>
            <a:gdLst>
              <a:gd name="connsiteX0" fmla="*/ 0 w 3219189"/>
              <a:gd name="connsiteY0" fmla="*/ 0 h 363254"/>
              <a:gd name="connsiteX1" fmla="*/ 3219189 w 3219189"/>
              <a:gd name="connsiteY1" fmla="*/ 0 h 363254"/>
              <a:gd name="connsiteX2" fmla="*/ 3219189 w 3219189"/>
              <a:gd name="connsiteY2" fmla="*/ 363254 h 363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19189" h="363254">
                <a:moveTo>
                  <a:pt x="0" y="0"/>
                </a:moveTo>
                <a:lnTo>
                  <a:pt x="3219189" y="0"/>
                </a:lnTo>
                <a:lnTo>
                  <a:pt x="3219189" y="363254"/>
                </a:lnTo>
              </a:path>
            </a:pathLst>
          </a:custGeom>
          <a:ln w="19050">
            <a:solidFill>
              <a:schemeClr val="accent3">
                <a:lumMod val="40000"/>
                <a:lumOff val="60000"/>
              </a:schemeClr>
            </a:solidFill>
            <a:headEnd type="triangle" w="lg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Freeform 56"/>
          <p:cNvSpPr/>
          <p:nvPr/>
        </p:nvSpPr>
        <p:spPr>
          <a:xfrm rot="5400000" flipH="1" flipV="1">
            <a:off x="5798195" y="1206261"/>
            <a:ext cx="1455237" cy="1370278"/>
          </a:xfrm>
          <a:custGeom>
            <a:avLst/>
            <a:gdLst>
              <a:gd name="connsiteX0" fmla="*/ 0 w 3219189"/>
              <a:gd name="connsiteY0" fmla="*/ 0 h 363254"/>
              <a:gd name="connsiteX1" fmla="*/ 3219189 w 3219189"/>
              <a:gd name="connsiteY1" fmla="*/ 0 h 363254"/>
              <a:gd name="connsiteX2" fmla="*/ 3219189 w 3219189"/>
              <a:gd name="connsiteY2" fmla="*/ 363254 h 363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19189" h="363254">
                <a:moveTo>
                  <a:pt x="0" y="0"/>
                </a:moveTo>
                <a:lnTo>
                  <a:pt x="3219189" y="0"/>
                </a:lnTo>
                <a:lnTo>
                  <a:pt x="3219189" y="363254"/>
                </a:lnTo>
              </a:path>
            </a:pathLst>
          </a:custGeom>
          <a:ln w="19050">
            <a:solidFill>
              <a:schemeClr val="accent3">
                <a:lumMod val="40000"/>
                <a:lumOff val="60000"/>
              </a:schemeClr>
            </a:solidFill>
            <a:headEnd type="triangle" w="lg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8" name="TextBox 10"/>
          <p:cNvSpPr txBox="1">
            <a:spLocks noChangeArrowheads="1"/>
          </p:cNvSpPr>
          <p:nvPr/>
        </p:nvSpPr>
        <p:spPr bwMode="auto">
          <a:xfrm>
            <a:off x="7165797" y="1040752"/>
            <a:ext cx="143421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Power Button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2" name="Freeform 61"/>
          <p:cNvSpPr/>
          <p:nvPr/>
        </p:nvSpPr>
        <p:spPr>
          <a:xfrm rot="10800000">
            <a:off x="4467230" y="1512709"/>
            <a:ext cx="313613" cy="193498"/>
          </a:xfrm>
          <a:custGeom>
            <a:avLst/>
            <a:gdLst>
              <a:gd name="connsiteX0" fmla="*/ 0 w 3219189"/>
              <a:gd name="connsiteY0" fmla="*/ 0 h 363254"/>
              <a:gd name="connsiteX1" fmla="*/ 3219189 w 3219189"/>
              <a:gd name="connsiteY1" fmla="*/ 0 h 363254"/>
              <a:gd name="connsiteX2" fmla="*/ 3219189 w 3219189"/>
              <a:gd name="connsiteY2" fmla="*/ 363254 h 363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19189" h="363254">
                <a:moveTo>
                  <a:pt x="0" y="0"/>
                </a:moveTo>
                <a:lnTo>
                  <a:pt x="3219189" y="0"/>
                </a:lnTo>
                <a:lnTo>
                  <a:pt x="3219189" y="363254"/>
                </a:lnTo>
              </a:path>
            </a:pathLst>
          </a:custGeom>
          <a:ln w="19050">
            <a:solidFill>
              <a:schemeClr val="accent3">
                <a:lumMod val="40000"/>
                <a:lumOff val="60000"/>
              </a:schemeClr>
            </a:solidFill>
            <a:headEnd type="triangle" w="lg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3" name="Rectangle 62"/>
          <p:cNvSpPr/>
          <p:nvPr/>
        </p:nvSpPr>
        <p:spPr>
          <a:xfrm>
            <a:off x="406401" y="5833640"/>
            <a:ext cx="8362950" cy="4595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5" name="TextBox 64"/>
          <p:cNvSpPr txBox="1"/>
          <p:nvPr/>
        </p:nvSpPr>
        <p:spPr>
          <a:xfrm>
            <a:off x="461062" y="5884304"/>
            <a:ext cx="18770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tx2"/>
                </a:solidFill>
              </a:rPr>
              <a:t>Included in price: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" name="TextBox 19"/>
          <p:cNvSpPr txBox="1">
            <a:spLocks noChangeArrowheads="1"/>
          </p:cNvSpPr>
          <p:nvPr/>
        </p:nvSpPr>
        <p:spPr bwMode="auto">
          <a:xfrm>
            <a:off x="2526036" y="5818695"/>
            <a:ext cx="20380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9pPr>
          </a:lstStyle>
          <a:p>
            <a:pPr marL="112713" indent="-112713" eaLnBrk="1" hangingPunct="1">
              <a:buFont typeface="Arial" pitchFamily="34" charset="0"/>
              <a:buChar char="•"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Power supply ~ $10</a:t>
            </a:r>
          </a:p>
          <a:p>
            <a:pPr marL="112713" indent="-112713" eaLnBrk="1" hangingPunct="1">
              <a:buFont typeface="Arial" pitchFamily="34" charset="0"/>
              <a:buChar char="•"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USB network cable ~ $3</a:t>
            </a:r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66" name="TextBox 19"/>
          <p:cNvSpPr txBox="1">
            <a:spLocks noChangeArrowheads="1"/>
          </p:cNvSpPr>
          <p:nvPr/>
        </p:nvSpPr>
        <p:spPr bwMode="auto">
          <a:xfrm>
            <a:off x="4922981" y="5851205"/>
            <a:ext cx="3819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200" b="1">
                <a:solidFill>
                  <a:srgbClr val="FF0000"/>
                </a:solidFill>
                <a:latin typeface="Arial" charset="0"/>
                <a:ea typeface="ＭＳ Ｐゴシック" charset="0"/>
              </a:defRPr>
            </a:lvl9pPr>
          </a:lstStyle>
          <a:p>
            <a:pPr marL="112713" indent="-112713" eaLnBrk="1" hangingPunct="1">
              <a:buFont typeface="Arial" pitchFamily="34" charset="0"/>
              <a:buChar char="•"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2GB on-board storage $5-$10</a:t>
            </a:r>
          </a:p>
          <a:p>
            <a:pPr marL="112713" indent="-112713" eaLnBrk="1" hangingPunct="1">
              <a:buFont typeface="Arial" pitchFamily="34" charset="0"/>
              <a:buChar char="•"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PRU for real-time tasks typically on FPGA ~ $20 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6" name="Freeform 45"/>
          <p:cNvSpPr/>
          <p:nvPr/>
        </p:nvSpPr>
        <p:spPr>
          <a:xfrm>
            <a:off x="6285053" y="1909823"/>
            <a:ext cx="902825" cy="740780"/>
          </a:xfrm>
          <a:custGeom>
            <a:avLst/>
            <a:gdLst>
              <a:gd name="connsiteX0" fmla="*/ 972273 w 972273"/>
              <a:gd name="connsiteY0" fmla="*/ 0 h 740780"/>
              <a:gd name="connsiteX1" fmla="*/ 636608 w 972273"/>
              <a:gd name="connsiteY1" fmla="*/ 0 h 740780"/>
              <a:gd name="connsiteX2" fmla="*/ 636608 w 972273"/>
              <a:gd name="connsiteY2" fmla="*/ 740780 h 740780"/>
              <a:gd name="connsiteX3" fmla="*/ 0 w 972273"/>
              <a:gd name="connsiteY3" fmla="*/ 740780 h 740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2273" h="740780">
                <a:moveTo>
                  <a:pt x="972273" y="0"/>
                </a:moveTo>
                <a:lnTo>
                  <a:pt x="636608" y="0"/>
                </a:lnTo>
                <a:lnTo>
                  <a:pt x="636608" y="740780"/>
                </a:lnTo>
                <a:lnTo>
                  <a:pt x="0" y="740780"/>
                </a:lnTo>
              </a:path>
            </a:pathLst>
          </a:custGeom>
          <a:ln w="19050">
            <a:solidFill>
              <a:schemeClr val="accent3">
                <a:lumMod val="40000"/>
                <a:lumOff val="60000"/>
              </a:schemeClr>
            </a:solidFill>
            <a:headEnd type="none" w="med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2056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Cape Expansion Headers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 descr="cape-headers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48"/>
          <a:stretch/>
        </p:blipFill>
        <p:spPr bwMode="auto">
          <a:xfrm>
            <a:off x="496078" y="1676400"/>
            <a:ext cx="8283575" cy="50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4283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Technical Details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Hardware</a:t>
            </a:r>
          </a:p>
          <a:p>
            <a:pPr lvl="1"/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System on Chip</a:t>
            </a:r>
          </a:p>
          <a:p>
            <a:pPr lvl="1"/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Pin Outs</a:t>
            </a:r>
          </a:p>
          <a:p>
            <a:r>
              <a:rPr lang="en-US" dirty="0" smtClean="0"/>
              <a:t>Software</a:t>
            </a:r>
          </a:p>
          <a:p>
            <a:pPr lvl="1"/>
            <a:r>
              <a:rPr lang="en-US" dirty="0" smtClean="0"/>
              <a:t>Quick to learn </a:t>
            </a:r>
            <a:r>
              <a:rPr lang="en-US" dirty="0"/>
              <a:t>–</a:t>
            </a:r>
            <a:r>
              <a:rPr lang="en-US" dirty="0" smtClean="0"/>
              <a:t> </a:t>
            </a:r>
            <a:r>
              <a:rPr lang="en-US" dirty="0" err="1" smtClean="0"/>
              <a:t>BoneScript</a:t>
            </a:r>
            <a:endParaRPr lang="en-US" dirty="0" smtClean="0"/>
          </a:p>
          <a:p>
            <a:pPr lvl="1"/>
            <a:r>
              <a:rPr lang="en-US" dirty="0" smtClean="0"/>
              <a:t>Easy to use – Shell Scripts</a:t>
            </a:r>
          </a:p>
          <a:p>
            <a:pPr lvl="1"/>
            <a:r>
              <a:rPr lang="en-US" dirty="0" smtClean="0"/>
              <a:t>Powerful</a:t>
            </a:r>
            <a:r>
              <a:rPr lang="en-US" dirty="0"/>
              <a:t> –</a:t>
            </a:r>
            <a:r>
              <a:rPr lang="en-US" dirty="0" smtClean="0"/>
              <a:t> C </a:t>
            </a:r>
          </a:p>
          <a:p>
            <a:pPr lvl="1"/>
            <a:endParaRPr lang="en-US" dirty="0"/>
          </a:p>
        </p:txBody>
      </p:sp>
      <p:pic>
        <p:nvPicPr>
          <p:cNvPr id="4" name="Picture 2" descr="http://yoder-black-bone.dhcp.rose-hulman.edu/static/images/black_hardware_detail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590800"/>
            <a:ext cx="5105400" cy="3481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762000" y="5887703"/>
            <a:ext cx="3352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http://bone/Support/bone101</a:t>
            </a:r>
            <a:r>
              <a:rPr lang="en-US" dirty="0" smtClean="0">
                <a:hlinkClick r:id="rId3"/>
              </a:rPr>
              <a:t>/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8701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BoneScript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Familiar </a:t>
            </a:r>
            <a:r>
              <a:rPr lang="en-US" dirty="0" err="1"/>
              <a:t>Arduino</a:t>
            </a:r>
            <a:r>
              <a:rPr lang="en-US" dirty="0"/>
              <a:t> function </a:t>
            </a:r>
            <a:r>
              <a:rPr lang="en-US" dirty="0" smtClean="0"/>
              <a:t>calls…</a:t>
            </a:r>
          </a:p>
          <a:p>
            <a:pPr marL="0" indent="0">
              <a:buNone/>
            </a:pPr>
            <a:r>
              <a:rPr lang="en-US" dirty="0" smtClean="0"/>
              <a:t>…exported </a:t>
            </a:r>
            <a:r>
              <a:rPr lang="en-US" dirty="0"/>
              <a:t>to the browser</a:t>
            </a:r>
          </a:p>
          <a:p>
            <a:r>
              <a:rPr lang="en-US" dirty="0" smtClean="0"/>
              <a:t>Buttons will </a:t>
            </a:r>
            <a:r>
              <a:rPr lang="en-US" dirty="0"/>
              <a:t>run code in your </a:t>
            </a:r>
            <a:r>
              <a:rPr lang="en-US" dirty="0" err="1" smtClean="0"/>
              <a:t>broswer</a:t>
            </a:r>
            <a:r>
              <a:rPr lang="en-US" dirty="0" smtClean="0"/>
              <a:t> that </a:t>
            </a:r>
            <a:r>
              <a:rPr lang="en-US" dirty="0"/>
              <a:t>will impact the LEDs on your </a:t>
            </a:r>
            <a:r>
              <a:rPr lang="en-US" dirty="0" err="1" smtClean="0"/>
              <a:t>BeagleBone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exact code used in the browser is </a:t>
            </a:r>
            <a:r>
              <a:rPr lang="en-US" dirty="0" smtClean="0"/>
              <a:t>given</a:t>
            </a:r>
          </a:p>
          <a:p>
            <a:pPr lvl="1"/>
            <a:r>
              <a:rPr lang="en-US" dirty="0" err="1" smtClean="0">
                <a:hlinkClick r:id="rId2"/>
              </a:rPr>
              <a:t>digitalWrite</a:t>
            </a:r>
            <a:r>
              <a:rPr lang="en-US" dirty="0">
                <a:hlinkClick r:id="rId2"/>
              </a:rPr>
              <a:t>()</a:t>
            </a:r>
            <a:endParaRPr lang="en-US" dirty="0"/>
          </a:p>
          <a:p>
            <a:pPr lvl="1"/>
            <a:r>
              <a:rPr lang="en-US" dirty="0" err="1">
                <a:hlinkClick r:id="rId3"/>
              </a:rPr>
              <a:t>digitalRead</a:t>
            </a:r>
            <a:r>
              <a:rPr lang="en-US" dirty="0">
                <a:hlinkClick r:id="rId3"/>
              </a:rPr>
              <a:t>()</a:t>
            </a:r>
            <a:endParaRPr lang="en-US" dirty="0"/>
          </a:p>
          <a:p>
            <a:pPr lvl="1"/>
            <a:r>
              <a:rPr lang="en-US" dirty="0" err="1" smtClean="0">
                <a:hlinkClick r:id="rId4"/>
              </a:rPr>
              <a:t>analogRead</a:t>
            </a:r>
            <a:r>
              <a:rPr lang="en-US" dirty="0">
                <a:hlinkClick r:id="rId4"/>
              </a:rPr>
              <a:t>()</a:t>
            </a:r>
            <a:endParaRPr lang="en-US" dirty="0"/>
          </a:p>
          <a:p>
            <a:pPr lvl="1"/>
            <a:r>
              <a:rPr lang="en-US" dirty="0" err="1">
                <a:hlinkClick r:id="rId5"/>
              </a:rPr>
              <a:t>attachInterrupt</a:t>
            </a:r>
            <a:r>
              <a:rPr lang="en-US" dirty="0">
                <a:hlinkClick r:id="rId5"/>
              </a:rPr>
              <a:t>()</a:t>
            </a:r>
            <a:endParaRPr lang="en-US" dirty="0"/>
          </a:p>
          <a:p>
            <a:pPr lvl="1"/>
            <a:r>
              <a:rPr lang="en-US" dirty="0" err="1" smtClean="0">
                <a:hlinkClick r:id="rId6"/>
              </a:rPr>
              <a:t>readTextFile</a:t>
            </a:r>
            <a:r>
              <a:rPr lang="en-US" dirty="0">
                <a:hlinkClick r:id="rId6"/>
              </a:rPr>
              <a:t>()</a:t>
            </a:r>
            <a:endParaRPr lang="en-US" dirty="0"/>
          </a:p>
          <a:p>
            <a:pPr lvl="1"/>
            <a:r>
              <a:rPr lang="en-US" dirty="0" err="1">
                <a:hlinkClick r:id="rId7"/>
              </a:rPr>
              <a:t>writeTextFile</a:t>
            </a:r>
            <a:r>
              <a:rPr lang="en-US" dirty="0">
                <a:hlinkClick r:id="rId7"/>
              </a:rPr>
              <a:t>()</a:t>
            </a:r>
            <a:endParaRPr lang="en-US" dirty="0"/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105400" y="5715000"/>
            <a:ext cx="3352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8"/>
              </a:rPr>
              <a:t>http://bone/Support/bone101</a:t>
            </a:r>
            <a:r>
              <a:rPr lang="en-US" dirty="0" smtClean="0">
                <a:hlinkClick r:id="rId8"/>
              </a:rPr>
              <a:t>/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9620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Boris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…speaks for himself</a:t>
            </a:r>
          </a:p>
          <a:p>
            <a:r>
              <a:rPr lang="en-US" dirty="0" smtClean="0"/>
              <a:t>Watch carefully</a:t>
            </a:r>
            <a:endParaRPr lang="en-US" dirty="0"/>
          </a:p>
        </p:txBody>
      </p:sp>
      <p:pic>
        <p:nvPicPr>
          <p:cNvPr id="2050" name="Picture 2" descr="\\MyDocs\MyDocs\yoder\Documents\Conferences\2013\Germany\beagl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419600" y="1981200"/>
            <a:ext cx="3994150" cy="3994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4328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Languages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Out-of-the-box the bone can run</a:t>
            </a:r>
          </a:p>
          <a:p>
            <a:pPr lvl="1"/>
            <a:r>
              <a:rPr lang="en-US" dirty="0" smtClean="0"/>
              <a:t>C</a:t>
            </a:r>
          </a:p>
          <a:p>
            <a:pPr lvl="1"/>
            <a:r>
              <a:rPr lang="en-US" dirty="0" smtClean="0"/>
              <a:t>C++</a:t>
            </a:r>
          </a:p>
          <a:p>
            <a:pPr lvl="1"/>
            <a:r>
              <a:rPr lang="en-US" dirty="0" smtClean="0"/>
              <a:t>bash</a:t>
            </a:r>
          </a:p>
          <a:p>
            <a:pPr lvl="1"/>
            <a:r>
              <a:rPr lang="en-US" dirty="0" err="1" smtClean="0"/>
              <a:t>perl</a:t>
            </a:r>
            <a:endParaRPr lang="en-US" dirty="0" smtClean="0"/>
          </a:p>
          <a:p>
            <a:pPr lvl="1"/>
            <a:r>
              <a:rPr lang="en-US" dirty="0" smtClean="0"/>
              <a:t>Python</a:t>
            </a:r>
          </a:p>
          <a:p>
            <a:pPr lvl="1"/>
            <a:r>
              <a:rPr lang="en-US" dirty="0" smtClean="0"/>
              <a:t>JavaScript</a:t>
            </a:r>
          </a:p>
          <a:p>
            <a:r>
              <a:rPr lang="en-US" dirty="0"/>
              <a:t>Go, Java, Ruby, </a:t>
            </a:r>
            <a:r>
              <a:rPr lang="en-US" dirty="0" err="1"/>
              <a:t>Erlang</a:t>
            </a:r>
            <a:r>
              <a:rPr lang="en-US" dirty="0"/>
              <a:t> and many, many, many more are very easy to </a:t>
            </a:r>
            <a:r>
              <a:rPr lang="en-US" dirty="0" smtClean="0"/>
              <a:t>install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0530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Me - Out-of-the-box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You – Out-of-the-box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Introductions</a:t>
            </a:r>
          </a:p>
          <a:p>
            <a:pPr lvl="1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Me</a:t>
            </a:r>
          </a:p>
          <a:p>
            <a:pPr lvl="1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Black Bone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Technical Details</a:t>
            </a:r>
          </a:p>
          <a:p>
            <a:r>
              <a:rPr lang="en-US" dirty="0" smtClean="0"/>
              <a:t>You – More Labs</a:t>
            </a:r>
          </a:p>
          <a:p>
            <a:r>
              <a:rPr lang="en-US" dirty="0" smtClean="0"/>
              <a:t>Teaching with the Bone</a:t>
            </a:r>
          </a:p>
          <a:p>
            <a:r>
              <a:rPr lang="en-US" dirty="0" smtClean="0"/>
              <a:t>Questions and Wrap Up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595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Continue with </a:t>
            </a:r>
            <a:r>
              <a:rPr lang="en-US" dirty="0" smtClean="0"/>
              <a:t>Labs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01 Blink an LED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02 Read a switch</a:t>
            </a:r>
          </a:p>
          <a:p>
            <a:r>
              <a:rPr lang="en-US" smtClean="0"/>
              <a:t>03 Networking</a:t>
            </a:r>
          </a:p>
          <a:p>
            <a:r>
              <a:rPr lang="en-US" smtClean="0"/>
              <a:t>03 </a:t>
            </a:r>
            <a:r>
              <a:rPr lang="en-US" dirty="0" err="1"/>
              <a:t>SensorTag</a:t>
            </a:r>
            <a:r>
              <a:rPr lang="en-US" dirty="0"/>
              <a:t> (</a:t>
            </a:r>
            <a:r>
              <a:rPr lang="en-US" dirty="0" err="1"/>
              <a:t>IoT</a:t>
            </a:r>
            <a:r>
              <a:rPr lang="en-US" dirty="0"/>
              <a:t>)</a:t>
            </a:r>
          </a:p>
          <a:p>
            <a:r>
              <a:rPr lang="en-US" dirty="0"/>
              <a:t>04 Read a variable resistor (optional)</a:t>
            </a:r>
          </a:p>
          <a:p>
            <a:r>
              <a:rPr lang="en-US" dirty="0"/>
              <a:t>05 Turn a servo motor (optional)</a:t>
            </a:r>
          </a:p>
        </p:txBody>
      </p:sp>
    </p:spTree>
    <p:extLst>
      <p:ext uri="{BB962C8B-B14F-4D97-AF65-F5344CB8AC3E}">
        <p14:creationId xmlns:p14="http://schemas.microsoft.com/office/powerpoint/2010/main" val="2042056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Me - Out-of-the-box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You – Out-of-the-box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Introductions</a:t>
            </a:r>
          </a:p>
          <a:p>
            <a:pPr lvl="1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Me</a:t>
            </a:r>
          </a:p>
          <a:p>
            <a:pPr lvl="1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Black Bone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Technical Details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You – More Labs</a:t>
            </a:r>
          </a:p>
          <a:p>
            <a:r>
              <a:rPr lang="en-US" dirty="0" smtClean="0"/>
              <a:t>Teaching with the Bone</a:t>
            </a:r>
          </a:p>
          <a:p>
            <a:r>
              <a:rPr lang="en-US" dirty="0" smtClean="0"/>
              <a:t>Questions and Wrap Up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0083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Teaching with the Bone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do you get going?</a:t>
            </a:r>
          </a:p>
          <a:p>
            <a:r>
              <a:rPr lang="en-US" dirty="0" smtClean="0"/>
              <a:t>Attend a tutorial</a:t>
            </a:r>
          </a:p>
          <a:p>
            <a:r>
              <a:rPr lang="en-US" dirty="0" smtClean="0"/>
              <a:t>Derek Molloy (</a:t>
            </a:r>
            <a:r>
              <a:rPr lang="en-US" dirty="0" smtClean="0">
                <a:hlinkClick r:id="rId2"/>
              </a:rPr>
              <a:t>http://derekmolloy.ie/beaglebone/</a:t>
            </a:r>
            <a:endParaRPr lang="en-US" dirty="0" smtClean="0"/>
          </a:p>
          <a:p>
            <a:r>
              <a:rPr lang="en-US" dirty="0" smtClean="0"/>
              <a:t>Yoder’s wiki (</a:t>
            </a:r>
            <a:r>
              <a:rPr lang="en-US" dirty="0">
                <a:hlinkClick r:id="rId3"/>
              </a:rPr>
              <a:t>http://elinux.org/Category:ECE497</a:t>
            </a:r>
            <a:r>
              <a:rPr lang="en-US" dirty="0" smtClean="0"/>
              <a:t>)</a:t>
            </a:r>
          </a:p>
          <a:p>
            <a:r>
              <a:rPr lang="en-US" dirty="0" smtClean="0"/>
              <a:t>Texts</a:t>
            </a:r>
          </a:p>
          <a:p>
            <a:r>
              <a:rPr lang="en-US" dirty="0" smtClean="0"/>
              <a:t>Community</a:t>
            </a:r>
            <a:endParaRPr lang="en-US" dirty="0"/>
          </a:p>
        </p:txBody>
      </p:sp>
      <p:pic>
        <p:nvPicPr>
          <p:cNvPr id="3074" name="Picture 2" descr="http://ecx.images-amazon.com/images/I/51HltP5jnf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3330242"/>
            <a:ext cx="2231145" cy="27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ecx.images-amazon.com/images/I/912hthWR96L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7371" y="3330242"/>
            <a:ext cx="2169257" cy="2846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3660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Derek Molloy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747298"/>
            <a:ext cx="5741988" cy="4421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0" y="6324600"/>
            <a:ext cx="325358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hlinkClick r:id="rId3"/>
              </a:rPr>
              <a:t>http://derekmolloy.ie/beaglebone/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072548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eLinux.org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5424712" y="5943600"/>
            <a:ext cx="37192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2"/>
              </a:rPr>
              <a:t>http://elinux.org/Category:ECE497</a:t>
            </a:r>
            <a:endParaRPr lang="en-US" dirty="0"/>
          </a:p>
        </p:txBody>
      </p:sp>
      <p:pic>
        <p:nvPicPr>
          <p:cNvPr id="23554" name="Picture 2" descr="C:\Users\yoder\AppData\Local\Temp\SNAGHTML2ad7b61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181947"/>
            <a:ext cx="5911687" cy="6486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49"/>
          <a:stretch/>
        </p:blipFill>
        <p:spPr bwMode="auto">
          <a:xfrm>
            <a:off x="2528426" y="618222"/>
            <a:ext cx="4980449" cy="6075132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70"/>
          <a:stretch/>
        </p:blipFill>
        <p:spPr bwMode="auto">
          <a:xfrm>
            <a:off x="228600" y="703745"/>
            <a:ext cx="4599653" cy="5598301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7644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Supporting Texts</a:t>
            </a:r>
            <a:endParaRPr lang="en-US" dirty="0"/>
          </a:p>
        </p:txBody>
      </p:sp>
      <p:pic>
        <p:nvPicPr>
          <p:cNvPr id="1026" name="Picture 2" descr="Morgan &amp; Claypool Publishers 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5638800"/>
            <a:ext cx="4419600" cy="604487"/>
          </a:xfrm>
          <a:prstGeom prst="rect">
            <a:avLst/>
          </a:prstGeom>
          <a:noFill/>
        </p:spPr>
      </p:pic>
      <p:pic>
        <p:nvPicPr>
          <p:cNvPr id="5" name="Picture 2" descr="Texas Instruments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304800"/>
            <a:ext cx="2152650" cy="295275"/>
          </a:xfrm>
          <a:prstGeom prst="rect">
            <a:avLst/>
          </a:prstGeom>
          <a:noFill/>
        </p:spPr>
      </p:pic>
      <p:pic>
        <p:nvPicPr>
          <p:cNvPr id="1028" name="Picture 4" descr="http://beagleboard.org/static/images/beagle_logo_hdr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7400" y="152400"/>
            <a:ext cx="3105150" cy="571501"/>
          </a:xfrm>
          <a:prstGeom prst="rect">
            <a:avLst/>
          </a:prstGeom>
          <a:noFill/>
        </p:spPr>
      </p:pic>
      <p:grpSp>
        <p:nvGrpSpPr>
          <p:cNvPr id="12" name="Group 11"/>
          <p:cNvGrpSpPr/>
          <p:nvPr/>
        </p:nvGrpSpPr>
        <p:grpSpPr>
          <a:xfrm>
            <a:off x="1676400" y="1676400"/>
            <a:ext cx="2438400" cy="3810000"/>
            <a:chOff x="1143000" y="2057400"/>
            <a:chExt cx="2438400" cy="3810000"/>
          </a:xfrm>
        </p:grpSpPr>
        <p:pic>
          <p:nvPicPr>
            <p:cNvPr id="16386" name="Picture 2" descr="http://ecx.images-amazon.com/images/I/51tlgB9TUZL._SY300_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143000" y="2057400"/>
              <a:ext cx="2438400" cy="3770722"/>
            </a:xfrm>
            <a:prstGeom prst="rect">
              <a:avLst/>
            </a:prstGeom>
            <a:noFill/>
          </p:spPr>
        </p:pic>
        <p:sp>
          <p:nvSpPr>
            <p:cNvPr id="10" name="Rectangle 9"/>
            <p:cNvSpPr/>
            <p:nvPr/>
          </p:nvSpPr>
          <p:spPr>
            <a:xfrm>
              <a:off x="1143000" y="2057400"/>
              <a:ext cx="2438400" cy="38100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572000" y="1676400"/>
            <a:ext cx="3048000" cy="3810000"/>
            <a:chOff x="4953000" y="2057400"/>
            <a:chExt cx="3048000" cy="3810000"/>
          </a:xfrm>
        </p:grpSpPr>
        <p:pic>
          <p:nvPicPr>
            <p:cNvPr id="16390" name="Picture 6" descr="http://ecx.images-amazon.com/images/I/51xLQyThhlL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953000" y="2057400"/>
              <a:ext cx="3032608" cy="3771900"/>
            </a:xfrm>
            <a:prstGeom prst="rect">
              <a:avLst/>
            </a:prstGeom>
            <a:noFill/>
          </p:spPr>
        </p:pic>
        <p:sp>
          <p:nvSpPr>
            <p:cNvPr id="11" name="Rectangle 10"/>
            <p:cNvSpPr/>
            <p:nvPr/>
          </p:nvSpPr>
          <p:spPr>
            <a:xfrm>
              <a:off x="4953000" y="2057400"/>
              <a:ext cx="3048000" cy="38100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50657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Small</a:t>
            </a:r>
          </a:p>
          <a:p>
            <a:r>
              <a:rPr lang="en-US" dirty="0" smtClean="0"/>
              <a:t>Inexpensive</a:t>
            </a:r>
          </a:p>
          <a:p>
            <a:r>
              <a:rPr lang="en-US" dirty="0" smtClean="0"/>
              <a:t>Standard interfaces</a:t>
            </a:r>
          </a:p>
          <a:p>
            <a:r>
              <a:rPr lang="en-US" dirty="0" smtClean="0"/>
              <a:t>Expandable</a:t>
            </a:r>
          </a:p>
          <a:p>
            <a:r>
              <a:rPr lang="en-US" dirty="0" smtClean="0"/>
              <a:t>Big support community</a:t>
            </a:r>
          </a:p>
          <a:p>
            <a:r>
              <a:rPr lang="en-US" dirty="0" smtClean="0"/>
              <a:t>Powerful</a:t>
            </a:r>
          </a:p>
          <a:p>
            <a:r>
              <a:rPr lang="en-US" dirty="0" smtClean="0"/>
              <a:t>Easy to use</a:t>
            </a:r>
          </a:p>
          <a:p>
            <a:r>
              <a:rPr lang="en-US" dirty="0" smtClean="0"/>
              <a:t>Low power</a:t>
            </a:r>
          </a:p>
          <a:p>
            <a:r>
              <a:rPr lang="en-US" dirty="0" smtClean="0"/>
              <a:t> </a:t>
            </a:r>
          </a:p>
          <a:p>
            <a:r>
              <a:rPr lang="en-US" dirty="0"/>
              <a:t> </a:t>
            </a:r>
          </a:p>
        </p:txBody>
      </p:sp>
      <p:pic>
        <p:nvPicPr>
          <p:cNvPr id="34818" name="Picture 2" descr="BBB-400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51" t="4204" r="14640" b="1755"/>
          <a:stretch/>
        </p:blipFill>
        <p:spPr bwMode="auto">
          <a:xfrm>
            <a:off x="3276600" y="1503786"/>
            <a:ext cx="771922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ounded Rectangle 3"/>
          <p:cNvSpPr/>
          <p:nvPr/>
        </p:nvSpPr>
        <p:spPr>
          <a:xfrm>
            <a:off x="4572000" y="1659767"/>
            <a:ext cx="1012045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$45/$55</a:t>
            </a:r>
            <a:endParaRPr lang="en-US" dirty="0"/>
          </a:p>
        </p:txBody>
      </p:sp>
      <p:sp>
        <p:nvSpPr>
          <p:cNvPr id="5" name="AutoShape 4" descr="data:image/jpeg;base64,/9j/4AAQSkZJRgABAQAAAQABAAD/2wCEAAkGBxQTEhUUERQUFRUWFhUUFBcVFxQWFRUUFBQYFxYXFxQYHCggGBolHBUUITEiJSkrLi4uFx8zODMsNygtLisBCgoKDg0OFBAPFywcFBwsLCwsLCwtLCwsLCwsLCwsLCwsLCwsLCwsLCwsLCwsLCwsLCwsLCwsLCssLCwrLCssLP/AABEIAJ0BQQMBIgACEQEDEQH/xAAcAAABBQEBAQAAAAAAAAAAAAAAAwQFBgcCAQj/xABBEAACAQIDBQQHBgUCBgMAAAABAgADEQQFIQYSMUFREyJhcQcyQoGRobEjUpLB0eEUM2Jy8BWiQ1OCssLSFnOT/8QAGAEBAQEBAQAAAAAAAAAAAAAAAAECAwT/xAAcEQEBAQACAwEAAAAAAAAAAAAAEQESITFBUQL/2gAMAwEAAhEDEQA/ANxhCEAhCEAhCEAhCEAhCEAhCEAhCeXgezwmclpnXpI237EHD4c/aEWdh7APIeMBj6Tdtb3wuGbwqsP+0H6zN6VLd1PEzyintNqTL9sBsea7CvWFqa+qD7R/SQOPR7sfv2xGJW4/4aH6kTUFGlgLCKU6AAsNAOEUCyhAUzO1pRWEDkLOoQgEITwwC8SqPOmkXmePCKTeAzz/ADRaNNmY8JmGJxxrOXfW/qrxsI82izE4hjr3Bw14mRtJlpKXb3CBxicb2QsovUbhaT2x2yDVW7WtrfXX6TjYnIGxNQ1qg0PyE1nDYcIoVRYCAng8GtNQqgARzaegTqByFntp7CB5Eq9TdFybAcYljsatNSzkADUkzMs/2kqYtilMlKQ4nr5/pAlc/wBq2djSw2vIvyHlKdisWFNlPaVDxPGxiIrNUPZYYGx0LDiZoGyWw60gHrC7cbfrIKB2OJ/q+EJuP8Gn3R8J7KF4QhAIQhAIQhAIQhAIQhAIQnhMAMTdoVHkDtNn6YWiajnXgq82aBG7fbVjCUt1CO1cWUfdH3jMUF3Yu5JJNyTxJi+Y458TWarUNyTfyHIDwkls7kj4ustKmNOLHkq8yZBI7EbMNjKwLAiihBc9f6RNyw9BUUKgAVRYAcgI1yfK6eGpLSpCwUe8nmTH0oIQhAIQhAIQhAJ4YM1pGZjmIUG0DrMcaEGpmb7UZz2l1BIXmRz8IhtLtMXYqhuOBP5CRGGw+99pU7qDUAyDmjSAG82iieZTlz4usuh3b6D8433mxVUJTHcBsLc5sOyuQrh0BI7xHwgSWU5etGmqKOA184/AngE6lBCE4Z7QPSY0xeLCgkmwGpiWMxgXiQJnu3Oek/Y0z4uR8hAY7S56+Mq9nTJFMH4+JkZRwrYhxh8ODug94jmees4wuHZUCJ/Nqm3iAZrGyOzq4WkNPtGF2PTwgebL7LU8Kg0BfmenlLDCEAhCEAhCEAhCEAhCEAhCEAhCEDxjGOMxqoCzsFUakk2A98Sz3OqWGQtUNz7KC28x8B+cy7Os+qYk7zkpTGopaEac2I4mBN51tm7tbDECmP8AicWbyB4CUzPccMRUVMS77xH2bHRb9ByvGeJzDeXfpqKtLUVApO+o62jZFUKqFu0w1bSkx9ak/IXkV62XMrikouzEBbc78LTb9idnFwdAA/zX1qHx+6PASpejDLiz71cBnoqQrddbBvO00+MQQhCUEIQgEITwmB7E3qWnFasBxNpC5rnFOkhZmFh48fASUOcxx4UEk2A43mYbS7TmqSlMkLwJ5t5dBGm0e0r4glV0TkOZ8TG2EoJSXta3HiFkV3luCH8yroo1sZG5nj2xNTs6elMaecRxWNqYpt1bql+A5zSNhNjwoWrVXQaqDzPU+EqH+wGywo0xUcd48AeXjLuJyJ2JR6IQnhMDxjMo9JHpHaizYfCFd5dKlU8FP3V6kS4bWbU0sPScLUU1t0hEBud4iwvbhaYSuBDMWfvMSSS2up1NrwInE5zVqtepiizHrvEfEmSGX4+qnef7RPvIb7viVOse/wAEOdreIH6TxcoA79A9m45D1G8GXl5iQaR6NFpV6xqlgzKu8g6jqPKajPnHZXMWoYqlVQbv2gFVBwRjo2nQi/yn0apuLyj2EIQCEIQCEIQCEIQCEJ4TbUwPYSmbRbdpSutCzkaFz6gP9IGrf5xmfZrtriKnrVXAPIaDy3E/MwNpxmZ0aX8yoi+BIv8ADjKxm23dNQRQUu3JiLKPG3EzE6uf1g2q8eHC590Vo7Sm9mQ/MfrJRacbjHquXclmPEmc08PeMsDjRUuALEWuDxseB8RJhDYSKrec4Q4dv4mhoR/OQcHTmbdY5yzAqS9gDRqbtVR91zqbfIySr097jwMuewmzykLWZR2YA7JbcSD63kLaQLHsrlPYUu9672J8ByEmoQmkEJ5eJ166opZ2CqBcsxsAOpJgKzy8z/P/AEkqpK4RQ5/5j33f+ldCffaUDH+kjGO1kxAB5r3aR93d1+MlG/FpUNtduKOBUrcPWI0S4FvFzyHhxMyhtvcaBrVrr4m1RfleV6pj2qMWISsWN2ZW+0PmG1MlEhmeb4jGOXr1WYHgt7KBx7qq9gIybFFbLSNr+qSTuPbigNyA0VWmKikKXpny3WBHDQ6ERk43N4ONeNVAO7UQnSrT+6wPEfsYFmynHURTao4IcaFT7LDiCOvD4xnvVMXU0B3b6CQVGqWqqvEsy0mP3wT3GPjY2m/7GbGphUDVADUt8P3lDHYvYpaSh6w14hT+cvQFp0TOCZR6DFN6JDSU/bTbIYU9nSAaqRc39VAeF+p52gWfNM4pYdd+q4Ucup8AOcy7ajbypXulEmnT6D1m/uYfQSp5nmlWsxes5ZjzPADoByErGLNSsTusyrysSJBYi1zrOlYSnjKq2n2ja8O+R+cVqZLXUX7Rv/0aQW3fimHexlJOAxHKpU/G0nshp1Fp/asWJJIub2Hn85KqyYdVDhiBxFzzt+c3nC1FZFZDdSoKnqLaT5/pVCQJpfo1zreU4dzqt2p/2+0vuOvv8JpF6hCEoIQhAIQhAITwmVjbTbajl6r2gL1HvuIvQe0x5C8CezHMKdBC9Vgqj4k9AOZmXbWbaPWui3SnyQHvN4uR9PrKjme2j4pi9Wou8fVHqhB0CkyNqMWPdNx1BuTIFcRiix43PyEa1am6NTqfj52iVVGuRfTTdAFvMFhynlPCkG9wR5ajyPISBOhgjcksWB5kWNo/p0d47qrc/IeJPKK4Wganq6Lzbr4KPzk7h6C010Fh8yepPMwE8vwIpgkm7G1zw0HAAcgLmSlFt4SKq17+Uksopl2VF1LED4wqy7MZB253n0pg6/1eAmh0lCgKoAAAAA4ADgI1y/CilTVF9kfE8zHG9NIVvPCYlvyvbZbX0sBTG9Zqrg9ml+ntMeSj5/QJXO85pYWmalZrD2QNWc9FHMzF9rNrquMbvHcpA3WmDoPFj7TSIznPKuJc1Kzljy6Kt/VVRwEibltX9Ua7uvLmR1md0I18Q++HQOQOW8Qp/wCm0a4nGXJvdb+zVXfS/gwuQJL03U+rqLaG3utY6zkg8gLHRr2IA6jrIqJoA8UVx40XDr+Ak2i/YM4uUWp5qaVT4/vFq2VITdbq3VdPpHNPAA7pYsWWwDbzAm3UA2MDzAUGGt6gHDcYq1vEEaznP11QjVhoQPHiPh9IZhmG5oh73M9P1jvJMnqYlqaICzuxP01Y8lHMy4h76OdnTWxlEckZajdN2k28PnYe+fRDNK/sps6mCpWHeqNY1H6noOijpJapVmgq1Sc9pGjVuZkfjcxAkodZznK0KT1G4KL26nkPebCYbjsW1Wo1SobsxLHzP5Sd25zg1XWiPVSzsb6FtbLbwGvvHSVljJQ0x7m26OLfSKYalYWEbMzMWZRc+yDw8P8APGKUXqNpUpqF4ggk6+XleRS2KVbhH4tyGtudzbhEqeIJO6ysoPqa3U2GlxyNhFVCkd0jmuluXrTmurXBQjTiCL3HgeXOB6/IdY9oJwH+WjLDrqSeWn6yTwq8/dAdov8An7S1bAU7Yqmf7h8VN5U6j246ePK/AS17BOe0oE8d4hvMEg/OaRrMIQlBCEIBOGeeO0ZYjEWgK1sRaYZ6aqm9jKf/ANK/97zVMbjukyT0o0nevTKgn7PW3IBjck8hqJNFBZJwHtwJHkbTuvRfSwOuo04+6NnVhx089D8JA+p5hUHBz79YuM1Y6MFb4iQ6Ek2trF6cC95ZX7Ngjte63AuCAOVjHtWqWOsqOW1D2qHyHzlqMLgEuXo6w+9WLEaIpPvOg/OVLB4R6rhKalmPT/NBNV2ZycYWla93axc+PQeAgTzVIi9eN61aMale/lKJJcVPnb0iZqcTjazkmyuaaeC0+6LfAn3mbVi8dYacp8+vRaoWbrdrm+pJ1t11k3QxTEMvAmO6WbHnGFWkw5H3a/vEPPSSosdLMVPEkden+ax5SqITccbfvaVEVCI6w2J1AN+VzAtg14RnmOO3e6nHmenh9IliMYAoWlcEjvEm/HjbpGVRLW+fvuJQju7zAdTafQXoxy5UwSVABv1N67c90MQB5aXmD4Gjdx5/MT6U2aw3Z4OgnSmt/Mi5+suCQqNGlRorWeM8ZVsIUxzDF2Eq2cZmKaM7HQfMngPjJDMcRcygekauRRp24dpr+A2+sz7FfxWaAFmuWYkkk66k3jD/AFluYEjxSdxcAkcPD4xP+HfpFEmubf0j42nX+reHzMimoPbhEzTbpFEuuYAahdeN7nyi3+sC3qn4yC3G6fOG43SLgseGzTeIAT5/tJ3B4tTodD0P6yh4Z2B0Blky7MtQKy7w0vprx8eECwYlSRb2W3vcQpK/NZdvR7R3qqn7rOfmW+pEpmAqKyvu6KKiBRqbA2X6kzSfRVgyKL1SOJCr+FSx+NvhNIvcIQlBCEICdRJFY7DE8JMExhjcUFGsmikZ/mNLCgNiHCAmw0JYnwUamRqZzgsT3BVpMNDZm3Xv/adY521yaljgocuhQndZLe1a4II1Ggmb5t6OKq3ajiUINu66unAdRvTLS95lsvh6wJAA00IuTpwsBykEdgKe6Wa9z6oIPu04k/ASnJkuaYf+XvsBr9jUvfS3qqb8+BEvGwOe4ioz0MQjtV3d+m1QFCACoZXBANhvXFtdCOYsENU2RGHG8SBe9i3eb3AcTKnm6KapNMWGgNzckjiTbS/GaLtpgMcbinQqFSO/VABZh91FB7ifM/XOq+FdTusrKeFmBU/AxU0rgtGBHKaDlGS1MQ+6g09pjwURtsJ6PqtcLVr3p0v97j+kch4zZcHgUpIEpqFUdPqTzmkReTZLTwyWQXY+sx4n9BHdWraOKwkVi7wrmtWvI/E4rkIYyoRpI0vqDxsb2md1Ujgsv7XvVDZNRa+rdfISLzrZmiQzAKigW0HdVVHIDgAJRtqM6/gsS3eqEue13kupO+b96zAnmONtJ7T2xp1wFrNTrDRftBuN39bBxboOskDrFbIgjeolWHVWDD5SBx+zzDigPmPzEtOVU8JvKwOIpWN+6/aDQ+qD6w9yy+rUwtSm1VnTs0tvseK34Arx3jyW1zMq+ehlRZt1VbxI1AtzPQTmtguzYrcNa2o4HSaVtvjlKFEQUKQuRT0DsRwasR7R5IOF9bnQZ477xvNYzpfBUbsegEWxFO7Ee75R3k9C9z42lg2V2TqY6sQAVpqT2lQjQC9wF6sRNxHGwGzT4muNCKSa1W5D+keJ/ebmwsLDgBYeQhlmV08PSWlRUKq/EnmSeZPWdVVlEdiH1kTmeJkvi6dgZU81JvM6qOxFW5lU22wzVKSKguxqqoHUtcD52ljqNHmQ4MPU3mGiaj+7l8NTMqWyvZ2hhsKlJwugu7NYXc6sb+cY1ckwbcDS/EssOcZc1Zd1ahpjXesL7wItY6jTWUnE+juuXJXG7qk+r2INvfvazKpP/wCIUDY7oI058vAyPxex/wBsRTop2Pss7Wc6dFJtrLvgcEKVNUGoUBfhzi+5JGlGOwtE8vcIDYCj4id5ls1jqtd3epQ7PXs1XfVlF7rfu66Xi2y2zGLpYk1K9VOyAO6iFyxJ4b1wBbjIFMp9HdA1AWuVHeIvyGpmd7SMDi3I0B1AHCwZlW3uA+E3vE9zD1GHFhuL4X5/50mF7VUgK48vzYDy4Tr+cc9SWzibysFue9TPmd8AD4kTe8hy/wDh8PSpadxACRzb2j8bzIfRHge0xJuLqgDnzU93/dY+6baJtHsIQgEIQgeERlisuV+MfQgV6ts/0Mi8w2fcjhfWXWeESRapWAyIg6iWfBZeFGsfbonsRHO7EnwqHUop8wDF4GUJFBE2WLkRJxAaVVkfVpaySqoZHYt90SKiscgkPUSSeJcmNOzvMwUPbfY+pjKgq06iAhVXce6+qttGFwb8dbcZnmZbI4uhcvRfdHtKN9fxLcT6FpYS8VbLydFuDzI0MTc8L0+ZcLjKtIgo7CxJtfu3PG68DN1y+imCwAr4xgHqCnUVbaipuGwQc27x19n5yaxno+oYn+dSRj9626/40sT74bQ7AviSC733VCovsoo5ARtGK5pjHruXPAm4A1AjfD09RNLr+iSrfukSbyH0VotjiSWtyuR8xrGJqu7BbLvibH1aYPfe3LovVptOW5fToU1p0lCqosAPqTzJ6zrA4JKKKlJQiqLAAWAjgzaOGic6cxDe4wG+LAtKxmyDWT2OqyrZnWvM6qFqpc6SXyvG0aaBd7Xi3da9zx5RhhTaoh/qX6yMyTYV3apiCO6WZE67tNiD8WB+E56q4jM6Z9o/hf8ASd/xtP73+1h+UoGbbLYkMu5SLgEswva9uAjvBbKVkp2Nw5ux42DH8hM3bI3OquwxlP76+/T6zoYul/zE/Ev6zO6Oy+JR7mpUIAtozgE8ydfEzwZLiwzMatUg+qBUcBe8OXPui3vMl34sz60cYlPvp+IfrFqLqSAGUk8LETKczOIp7gL1wC12Zd9rKOOg907yPE1w1Oo9RzeoCAx1Ubw3R4GTl3CdVtWIwwZd08ALfv8AWZo/o+qYvF1HZhSoBt1CdXZV5hfE3OvWalQS4HkL/COqdELoJ6M8OWovZzZ2jg0KUFOtt9mN2Yjhc/kJLiFp7NIIQhAIQhAIQhAIQhAIQhAIQhAJ4VnsIHDUxGtbBAx7CBBVsn6RD/SCJZIWkggqOX25RzhcFJO0AJRyiWncIQCEIQCEIQEqixrUUgR8ROXp3gVbMnlbxIuZfcZlYeQeL2db2dZjauKqgswPQg/Ay/bPVrUFBsLNUHwqvr75WnyWoPZMa47BVgBbeEmdKv5qjwnvaeAmYla45n8K/pEmrVxz/wBq/pHM4tTDDoJ5Zfur8JlqY2uPaP0+kk8DiKzcXf3M4/8AKOZxXuph6Z4op9wkJmmzNBwWVdxh3gV4XGuoi+X4Zm41Kn4ifreSIy0G47Woeoun/reWX0h1gR3AfARxOaaBQAOA0nU1nhNEJ5eF5R7CeXnsAhCEAhCEAhCEAhCEAhCEAhCEAhCEAhCEAhCEAhCEAhCEAhCEAhCEAhCEDy05akDxAncIDZ8Ch9kRB8opH2RJCEkwRD5BSPKI4jJgiFk4gX+HH5Xk7PCL6GJi1DJVZd7dPHSnoOIYKfPj8o4LPeruW3gUtoLnTXzPnHow66d0d3VfCDYdTe442J8SOEqGLYpt1QpJJYqTuqGFuW7wvOa7OyotS4Bezcrryvbhf8pIfwybu7ui3G3j184fw67u7YW6QI/dULWUUwh3DexvcWNpwmHtRc7iremNQbltOYtpJJMKgBAUaix8RBcKguAo10PiIEa2HtQfuKt1X1Tfe89P8vHGXC7szjviwA+6lri3nzjpcIgBAUWPHxnfZC97a2tfw6QO4QhA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6" descr="data:image/jpeg;base64,/9j/4AAQSkZJRgABAQAAAQABAAD/2wCEAAkGBxQTEhUUERQUFRUWFhUUFBcVFxQWFRUUFBQYFxYXFxQYHCggGBolHBUUITEiJSkrLi4uFx8zODMsNygtLisBCgoKDg0OFBAPFywcFBwsLCwsLCwtLCwsLCwsLCwsLCwsLCwsLCwsLCwsLCwsLCwsLCwsLCwsLCssLCwrLCssLP/AABEIAJ0BQQMBIgACEQEDEQH/xAAcAAABBQEBAQAAAAAAAAAAAAAAAwQFBgcCAQj/xABBEAACAQIDBQQHBgUCBgMAAAABAgADEQQFIQYSMUFREyJhcQcyQoGRobEjUpLB0eEUM2Jy8BWiQ1OCssLSFnOT/8QAGAEBAQEBAQAAAAAAAAAAAAAAAAECAwT/xAAcEQEBAQACAwEAAAAAAAAAAAAAEQESITFBUQL/2gAMAwEAAhEDEQA/ANxhCEAhCEAhCEAhCEAhCEAhCEAhCeXgezwmclpnXpI237EHD4c/aEWdh7APIeMBj6Tdtb3wuGbwqsP+0H6zN6VLd1PEzyintNqTL9sBsea7CvWFqa+qD7R/SQOPR7sfv2xGJW4/4aH6kTUFGlgLCKU6AAsNAOEUCyhAUzO1pRWEDkLOoQgEITwwC8SqPOmkXmePCKTeAzz/ADRaNNmY8JmGJxxrOXfW/qrxsI82izE4hjr3Bw14mRtJlpKXb3CBxicb2QsovUbhaT2x2yDVW7WtrfXX6TjYnIGxNQ1qg0PyE1nDYcIoVRYCAng8GtNQqgARzaegTqByFntp7CB5Eq9TdFybAcYljsatNSzkADUkzMs/2kqYtilMlKQ4nr5/pAlc/wBq2djSw2vIvyHlKdisWFNlPaVDxPGxiIrNUPZYYGx0LDiZoGyWw60gHrC7cbfrIKB2OJ/q+EJuP8Gn3R8J7KF4QhAIQhAIQhAIQhAIQhAIQnhMAMTdoVHkDtNn6YWiajnXgq82aBG7fbVjCUt1CO1cWUfdH3jMUF3Yu5JJNyTxJi+Y458TWarUNyTfyHIDwkls7kj4ustKmNOLHkq8yZBI7EbMNjKwLAiihBc9f6RNyw9BUUKgAVRYAcgI1yfK6eGpLSpCwUe8nmTH0oIQhAIQhAIQhAJ4YM1pGZjmIUG0DrMcaEGpmb7UZz2l1BIXmRz8IhtLtMXYqhuOBP5CRGGw+99pU7qDUAyDmjSAG82iieZTlz4usuh3b6D8433mxVUJTHcBsLc5sOyuQrh0BI7xHwgSWU5etGmqKOA184/AngE6lBCE4Z7QPSY0xeLCgkmwGpiWMxgXiQJnu3Oek/Y0z4uR8hAY7S56+Mq9nTJFMH4+JkZRwrYhxh8ODug94jmees4wuHZUCJ/Nqm3iAZrGyOzq4WkNPtGF2PTwgebL7LU8Kg0BfmenlLDCEAhCEAhCEAhCEAhCEAhCEAhCEDxjGOMxqoCzsFUakk2A98Sz3OqWGQtUNz7KC28x8B+cy7Os+qYk7zkpTGopaEac2I4mBN51tm7tbDECmP8AicWbyB4CUzPccMRUVMS77xH2bHRb9ByvGeJzDeXfpqKtLUVApO+o62jZFUKqFu0w1bSkx9ak/IXkV62XMrikouzEBbc78LTb9idnFwdAA/zX1qHx+6PASpejDLiz71cBnoqQrddbBvO00+MQQhCUEIQgEITwmB7E3qWnFasBxNpC5rnFOkhZmFh48fASUOcxx4UEk2A43mYbS7TmqSlMkLwJ5t5dBGm0e0r4glV0TkOZ8TG2EoJSXta3HiFkV3luCH8yroo1sZG5nj2xNTs6elMaecRxWNqYpt1bql+A5zSNhNjwoWrVXQaqDzPU+EqH+wGywo0xUcd48AeXjLuJyJ2JR6IQnhMDxjMo9JHpHaizYfCFd5dKlU8FP3V6kS4bWbU0sPScLUU1t0hEBud4iwvbhaYSuBDMWfvMSSS2up1NrwInE5zVqtepiizHrvEfEmSGX4+qnef7RPvIb7viVOse/wAEOdreIH6TxcoA79A9m45D1G8GXl5iQaR6NFpV6xqlgzKu8g6jqPKajPnHZXMWoYqlVQbv2gFVBwRjo2nQi/yn0apuLyj2EIQCEIQCEIQCEIQCEJ4TbUwPYSmbRbdpSutCzkaFz6gP9IGrf5xmfZrtriKnrVXAPIaDy3E/MwNpxmZ0aX8yoi+BIv8ADjKxm23dNQRQUu3JiLKPG3EzE6uf1g2q8eHC590Vo7Sm9mQ/MfrJRacbjHquXclmPEmc08PeMsDjRUuALEWuDxseB8RJhDYSKrec4Q4dv4mhoR/OQcHTmbdY5yzAqS9gDRqbtVR91zqbfIySr097jwMuewmzykLWZR2YA7JbcSD63kLaQLHsrlPYUu9672J8ByEmoQmkEJ5eJ166opZ2CqBcsxsAOpJgKzy8z/P/AEkqpK4RQ5/5j33f+ldCffaUDH+kjGO1kxAB5r3aR93d1+MlG/FpUNtduKOBUrcPWI0S4FvFzyHhxMyhtvcaBrVrr4m1RfleV6pj2qMWISsWN2ZW+0PmG1MlEhmeb4jGOXr1WYHgt7KBx7qq9gIybFFbLSNr+qSTuPbigNyA0VWmKikKXpny3WBHDQ6ERk43N4ONeNVAO7UQnSrT+6wPEfsYFmynHURTao4IcaFT7LDiCOvD4xnvVMXU0B3b6CQVGqWqqvEsy0mP3wT3GPjY2m/7GbGphUDVADUt8P3lDHYvYpaSh6w14hT+cvQFp0TOCZR6DFN6JDSU/bTbIYU9nSAaqRc39VAeF+p52gWfNM4pYdd+q4Ucup8AOcy7ajbypXulEmnT6D1m/uYfQSp5nmlWsxes5ZjzPADoByErGLNSsTusyrysSJBYi1zrOlYSnjKq2n2ja8O+R+cVqZLXUX7Rv/0aQW3fimHexlJOAxHKpU/G0nshp1Fp/asWJJIub2Hn85KqyYdVDhiBxFzzt+c3nC1FZFZDdSoKnqLaT5/pVCQJpfo1zreU4dzqt2p/2+0vuOvv8JpF6hCEoIQhAIQhAITwmVjbTbajl6r2gL1HvuIvQe0x5C8CezHMKdBC9Vgqj4k9AOZmXbWbaPWui3SnyQHvN4uR9PrKjme2j4pi9Wou8fVHqhB0CkyNqMWPdNx1BuTIFcRiix43PyEa1am6NTqfj52iVVGuRfTTdAFvMFhynlPCkG9wR5ajyPISBOhgjcksWB5kWNo/p0d47qrc/IeJPKK4Wganq6Lzbr4KPzk7h6C010Fh8yepPMwE8vwIpgkm7G1zw0HAAcgLmSlFt4SKq17+Uksopl2VF1LED4wqy7MZB253n0pg6/1eAmh0lCgKoAAAAA4ADgI1y/CilTVF9kfE8zHG9NIVvPCYlvyvbZbX0sBTG9Zqrg9ml+ntMeSj5/QJXO85pYWmalZrD2QNWc9FHMzF9rNrquMbvHcpA3WmDoPFj7TSIznPKuJc1Kzljy6Kt/VVRwEibltX9Ua7uvLmR1md0I18Q++HQOQOW8Qp/wCm0a4nGXJvdb+zVXfS/gwuQJL03U+rqLaG3utY6zkg8gLHRr2IA6jrIqJoA8UVx40XDr+Ak2i/YM4uUWp5qaVT4/vFq2VITdbq3VdPpHNPAA7pYsWWwDbzAm3UA2MDzAUGGt6gHDcYq1vEEaznP11QjVhoQPHiPh9IZhmG5oh73M9P1jvJMnqYlqaICzuxP01Y8lHMy4h76OdnTWxlEckZajdN2k28PnYe+fRDNK/sps6mCpWHeqNY1H6noOijpJapVmgq1Sc9pGjVuZkfjcxAkodZznK0KT1G4KL26nkPebCYbjsW1Wo1SobsxLHzP5Sd25zg1XWiPVSzsb6FtbLbwGvvHSVljJQ0x7m26OLfSKYalYWEbMzMWZRc+yDw8P8APGKUXqNpUpqF4ggk6+XleRS2KVbhH4tyGtudzbhEqeIJO6ysoPqa3U2GlxyNhFVCkd0jmuluXrTmurXBQjTiCL3HgeXOB6/IdY9oJwH+WjLDrqSeWn6yTwq8/dAdov8An7S1bAU7Yqmf7h8VN5U6j246ePK/AS17BOe0oE8d4hvMEg/OaRrMIQlBCEIBOGeeO0ZYjEWgK1sRaYZ6aqm9jKf/ANK/97zVMbjukyT0o0nevTKgn7PW3IBjck8hqJNFBZJwHtwJHkbTuvRfSwOuo04+6NnVhx089D8JA+p5hUHBz79YuM1Y6MFb4iQ6Ek2trF6cC95ZX7Ngjte63AuCAOVjHtWqWOsqOW1D2qHyHzlqMLgEuXo6w+9WLEaIpPvOg/OVLB4R6rhKalmPT/NBNV2ZycYWla93axc+PQeAgTzVIi9eN61aMale/lKJJcVPnb0iZqcTjazkmyuaaeC0+6LfAn3mbVi8dYacp8+vRaoWbrdrm+pJ1t11k3QxTEMvAmO6WbHnGFWkw5H3a/vEPPSSosdLMVPEkden+ax5SqITccbfvaVEVCI6w2J1AN+VzAtg14RnmOO3e6nHmenh9IliMYAoWlcEjvEm/HjbpGVRLW+fvuJQju7zAdTafQXoxy5UwSVABv1N67c90MQB5aXmD4Gjdx5/MT6U2aw3Z4OgnSmt/Mi5+suCQqNGlRorWeM8ZVsIUxzDF2Eq2cZmKaM7HQfMngPjJDMcRcygekauRRp24dpr+A2+sz7FfxWaAFmuWYkkk66k3jD/AFluYEjxSdxcAkcPD4xP+HfpFEmubf0j42nX+reHzMimoPbhEzTbpFEuuYAahdeN7nyi3+sC3qn4yC3G6fOG43SLgseGzTeIAT5/tJ3B4tTodD0P6yh4Z2B0Blky7MtQKy7w0vprx8eECwYlSRb2W3vcQpK/NZdvR7R3qqn7rOfmW+pEpmAqKyvu6KKiBRqbA2X6kzSfRVgyKL1SOJCr+FSx+NvhNIvcIQlBCEICdRJFY7DE8JMExhjcUFGsmikZ/mNLCgNiHCAmw0JYnwUamRqZzgsT3BVpMNDZm3Xv/adY521yaljgocuhQndZLe1a4II1Ggmb5t6OKq3ajiUINu66unAdRvTLS95lsvh6wJAA00IuTpwsBykEdgKe6Wa9z6oIPu04k/ASnJkuaYf+XvsBr9jUvfS3qqb8+BEvGwOe4ioz0MQjtV3d+m1QFCACoZXBANhvXFtdCOYsENU2RGHG8SBe9i3eb3AcTKnm6KapNMWGgNzckjiTbS/GaLtpgMcbinQqFSO/VABZh91FB7ifM/XOq+FdTusrKeFmBU/AxU0rgtGBHKaDlGS1MQ+6g09pjwURtsJ6PqtcLVr3p0v97j+kch4zZcHgUpIEpqFUdPqTzmkReTZLTwyWQXY+sx4n9BHdWraOKwkVi7wrmtWvI/E4rkIYyoRpI0vqDxsb2md1Ujgsv7XvVDZNRa+rdfISLzrZmiQzAKigW0HdVVHIDgAJRtqM6/gsS3eqEue13kupO+b96zAnmONtJ7T2xp1wFrNTrDRftBuN39bBxboOskDrFbIgjeolWHVWDD5SBx+zzDigPmPzEtOVU8JvKwOIpWN+6/aDQ+qD6w9yy+rUwtSm1VnTs0tvseK34Arx3jyW1zMq+ehlRZt1VbxI1AtzPQTmtguzYrcNa2o4HSaVtvjlKFEQUKQuRT0DsRwasR7R5IOF9bnQZ477xvNYzpfBUbsegEWxFO7Ee75R3k9C9z42lg2V2TqY6sQAVpqT2lQjQC9wF6sRNxHGwGzT4muNCKSa1W5D+keJ/ebmwsLDgBYeQhlmV08PSWlRUKq/EnmSeZPWdVVlEdiH1kTmeJkvi6dgZU81JvM6qOxFW5lU22wzVKSKguxqqoHUtcD52ljqNHmQ4MPU3mGiaj+7l8NTMqWyvZ2hhsKlJwugu7NYXc6sb+cY1ckwbcDS/EssOcZc1Zd1ahpjXesL7wItY6jTWUnE+juuXJXG7qk+r2INvfvazKpP/wCIUDY7oI058vAyPxex/wBsRTop2Pss7Wc6dFJtrLvgcEKVNUGoUBfhzi+5JGlGOwtE8vcIDYCj4id5ls1jqtd3epQ7PXs1XfVlF7rfu66Xi2y2zGLpYk1K9VOyAO6iFyxJ4b1wBbjIFMp9HdA1AWuVHeIvyGpmd7SMDi3I0B1AHCwZlW3uA+E3vE9zD1GHFhuL4X5/50mF7VUgK48vzYDy4Tr+cc9SWzibysFue9TPmd8AD4kTe8hy/wDh8PSpadxACRzb2j8bzIfRHge0xJuLqgDnzU93/dY+6baJtHsIQgEIQgeERlisuV+MfQgV6ts/0Mi8w2fcjhfWXWeESRapWAyIg6iWfBZeFGsfbonsRHO7EnwqHUop8wDF4GUJFBE2WLkRJxAaVVkfVpaySqoZHYt90SKiscgkPUSSeJcmNOzvMwUPbfY+pjKgq06iAhVXce6+qttGFwb8dbcZnmZbI4uhcvRfdHtKN9fxLcT6FpYS8VbLydFuDzI0MTc8L0+ZcLjKtIgo7CxJtfu3PG68DN1y+imCwAr4xgHqCnUVbaipuGwQc27x19n5yaxno+oYn+dSRj9626/40sT74bQ7AviSC733VCovsoo5ARtGK5pjHruXPAm4A1AjfD09RNLr+iSrfukSbyH0VotjiSWtyuR8xrGJqu7BbLvibH1aYPfe3LovVptOW5fToU1p0lCqosAPqTzJ6zrA4JKKKlJQiqLAAWAjgzaOGic6cxDe4wG+LAtKxmyDWT2OqyrZnWvM6qFqpc6SXyvG0aaBd7Xi3da9zx5RhhTaoh/qX6yMyTYV3apiCO6WZE67tNiD8WB+E56q4jM6Z9o/hf8ASd/xtP73+1h+UoGbbLYkMu5SLgEswva9uAjvBbKVkp2Nw5ux42DH8hM3bI3OquwxlP76+/T6zoYul/zE/Ev6zO6Oy+JR7mpUIAtozgE8ydfEzwZLiwzMatUg+qBUcBe8OXPui3vMl34sz60cYlPvp+IfrFqLqSAGUk8LETKczOIp7gL1wC12Zd9rKOOg907yPE1w1Oo9RzeoCAx1Ubw3R4GTl3CdVtWIwwZd08ALfv8AWZo/o+qYvF1HZhSoBt1CdXZV5hfE3OvWalQS4HkL/COqdELoJ6M8OWovZzZ2jg0KUFOtt9mN2Yjhc/kJLiFp7NIIQhAIQhAIQhAIQhAIQhAIQhAJ4VnsIHDUxGtbBAx7CBBVsn6RD/SCJZIWkggqOX25RzhcFJO0AJRyiWncIQCEIQCEIQEqixrUUgR8ROXp3gVbMnlbxIuZfcZlYeQeL2db2dZjauKqgswPQg/Ay/bPVrUFBsLNUHwqvr75WnyWoPZMa47BVgBbeEmdKv5qjwnvaeAmYla45n8K/pEmrVxz/wBq/pHM4tTDDoJ5Zfur8JlqY2uPaP0+kk8DiKzcXf3M4/8AKOZxXuph6Z4op9wkJmmzNBwWVdxh3gV4XGuoi+X4Zm41Kn4ifreSIy0G47Woeoun/reWX0h1gR3AfARxOaaBQAOA0nU1nhNEJ5eF5R7CeXnsAhCEAhCEAhCEAhCEAhCEAhCEAhCEAhCEAhCEAhCEAhCEAhCEAhCEAhCEDy05akDxAncIDZ8Ch9kRB8opH2RJCEkwRD5BSPKI4jJgiFk4gX+HH5Xk7PCL6GJi1DJVZd7dPHSnoOIYKfPj8o4LPeruW3gUtoLnTXzPnHow66d0d3VfCDYdTe442J8SOEqGLYpt1QpJJYqTuqGFuW7wvOa7OyotS4Bezcrryvbhf8pIfwybu7ui3G3j184fw67u7YW6QI/dULWUUwh3DexvcWNpwmHtRc7iremNQbltOYtpJJMKgBAUaix8RBcKguAo10PiIEa2HtQfuKt1X1Tfe89P8vHGXC7szjviwA+6lri3nzjpcIgBAUWPHxnfZC97a2tfw6QO4QhA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4824" name="Picture 8" descr="http://images.wisegeek.com/micro-usb-mini-usb-and-standard-usb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5410" y="1587148"/>
            <a:ext cx="1383590" cy="678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4828" name="Picture 12" descr="http://www.edresources.com/assets/img/accesories/micro-sd-card-lg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47" b="9384"/>
          <a:stretch/>
        </p:blipFill>
        <p:spPr bwMode="auto">
          <a:xfrm>
            <a:off x="7679545" y="1634108"/>
            <a:ext cx="803519" cy="584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BeagleBone Breadboard Cape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9850" y="2218826"/>
            <a:ext cx="142875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LCD7-Front.jpg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38"/>
          <a:stretch>
            <a:fillRect/>
          </a:stretch>
        </p:blipFill>
        <p:spPr bwMode="auto">
          <a:xfrm>
            <a:off x="4489067" y="2327681"/>
            <a:ext cx="1176528" cy="706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6" descr="AudioCape3.jpg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6929" y="2299721"/>
            <a:ext cx="142875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9599" y="3089197"/>
            <a:ext cx="960502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3832" y="3089197"/>
            <a:ext cx="962954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6" name="Picture 2" descr="http://yoder-dell.dhcp.rose-hulman.edu:1080/static/images/artist-tested-engineer-approved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1645" y="3857382"/>
            <a:ext cx="1734034" cy="867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9049" y="5029200"/>
            <a:ext cx="1816630" cy="1226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3" descr="\\MyDocs\MyDocs\yoder\Documents\Courses\ece497 - BeagleBoard\Workshops\2013 Germany\toggle Screenshot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303" y="4109835"/>
            <a:ext cx="1389922" cy="890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7333" y="3920674"/>
            <a:ext cx="1608956" cy="1269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" name="Group 18"/>
          <p:cNvGrpSpPr>
            <a:grpSpLocks noChangeAspect="1"/>
          </p:cNvGrpSpPr>
          <p:nvPr/>
        </p:nvGrpSpPr>
        <p:grpSpPr>
          <a:xfrm>
            <a:off x="914400" y="5189777"/>
            <a:ext cx="987467" cy="1542917"/>
            <a:chOff x="1143000" y="2057400"/>
            <a:chExt cx="2438400" cy="3810000"/>
          </a:xfrm>
        </p:grpSpPr>
        <p:pic>
          <p:nvPicPr>
            <p:cNvPr id="20" name="Picture 2" descr="http://ecx.images-amazon.com/images/I/51tlgB9TUZL._SY300_.jpg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1143000" y="2057400"/>
              <a:ext cx="2438400" cy="3770722"/>
            </a:xfrm>
            <a:prstGeom prst="rect">
              <a:avLst/>
            </a:prstGeom>
            <a:noFill/>
          </p:spPr>
        </p:pic>
        <p:sp>
          <p:nvSpPr>
            <p:cNvPr id="21" name="Rectangle 20"/>
            <p:cNvSpPr/>
            <p:nvPr/>
          </p:nvSpPr>
          <p:spPr>
            <a:xfrm>
              <a:off x="1143000" y="2057400"/>
              <a:ext cx="2438400" cy="38100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>
            <a:grpSpLocks noChangeAspect="1"/>
          </p:cNvGrpSpPr>
          <p:nvPr/>
        </p:nvGrpSpPr>
        <p:grpSpPr>
          <a:xfrm>
            <a:off x="2057399" y="5189776"/>
            <a:ext cx="1221609" cy="1527011"/>
            <a:chOff x="4953000" y="2057400"/>
            <a:chExt cx="3048000" cy="3810000"/>
          </a:xfrm>
        </p:grpSpPr>
        <p:pic>
          <p:nvPicPr>
            <p:cNvPr id="23" name="Picture 6" descr="http://ecx.images-amazon.com/images/I/51xLQyThhlL.jp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auto">
            <a:xfrm>
              <a:off x="4953000" y="2057400"/>
              <a:ext cx="3032608" cy="3771900"/>
            </a:xfrm>
            <a:prstGeom prst="rect">
              <a:avLst/>
            </a:prstGeom>
            <a:noFill/>
          </p:spPr>
        </p:pic>
        <p:sp>
          <p:nvSpPr>
            <p:cNvPr id="24" name="Rectangle 23"/>
            <p:cNvSpPr/>
            <p:nvPr/>
          </p:nvSpPr>
          <p:spPr>
            <a:xfrm>
              <a:off x="4953000" y="2057400"/>
              <a:ext cx="3048000" cy="38100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56731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univ@ti.com</a:t>
            </a:r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Me - Out-of-the-box</a:t>
            </a:r>
          </a:p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You – Out-of-the-box</a:t>
            </a:r>
          </a:p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Introductions</a:t>
            </a:r>
          </a:p>
          <a:p>
            <a:pPr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Me</a:t>
            </a:r>
          </a:p>
          <a:p>
            <a:pPr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Black Bone</a:t>
            </a:r>
          </a:p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Technical Details</a:t>
            </a:r>
          </a:p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You – More Labs</a:t>
            </a:r>
          </a:p>
          <a:p>
            <a:r>
              <a:rPr lang="en-US" dirty="0" smtClean="0"/>
              <a:t>Teaching with the Bone</a:t>
            </a:r>
          </a:p>
          <a:p>
            <a:r>
              <a:rPr lang="en-US" dirty="0" smtClean="0"/>
              <a:t>Questions and Wrap Up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4" name="Picture 4" descr="http://ecx.images-amazon.com/images/I/912hthWR96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2057400"/>
            <a:ext cx="2743200" cy="3599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9084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did you see?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Small Size</a:t>
            </a:r>
          </a:p>
          <a:p>
            <a:r>
              <a:rPr lang="en-US" dirty="0" smtClean="0"/>
              <a:t>Powered by USB</a:t>
            </a:r>
          </a:p>
          <a:p>
            <a:r>
              <a:rPr lang="en-US" dirty="0" smtClean="0"/>
              <a:t>Fast to boot</a:t>
            </a:r>
          </a:p>
          <a:p>
            <a:r>
              <a:rPr lang="en-US" dirty="0" smtClean="0"/>
              <a:t>Easy to add audio</a:t>
            </a:r>
          </a:p>
          <a:p>
            <a:r>
              <a:rPr lang="en-US" dirty="0" smtClean="0"/>
              <a:t>Network over USB</a:t>
            </a:r>
          </a:p>
          <a:p>
            <a:r>
              <a:rPr lang="en-US" dirty="0" smtClean="0"/>
              <a:t>USB drive</a:t>
            </a:r>
          </a:p>
          <a:p>
            <a:r>
              <a:rPr lang="en-US" dirty="0" smtClean="0"/>
              <a:t>Web server</a:t>
            </a:r>
          </a:p>
          <a:p>
            <a:r>
              <a:rPr lang="en-US" dirty="0" smtClean="0"/>
              <a:t>Integrated Development Environment</a:t>
            </a:r>
          </a:p>
          <a:p>
            <a:r>
              <a:rPr lang="en-US" dirty="0" smtClean="0"/>
              <a:t>Speech synthesis</a:t>
            </a:r>
          </a:p>
          <a:p>
            <a:r>
              <a:rPr lang="en-US" dirty="0" smtClean="0"/>
              <a:t>Linux command 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9082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Me - Out-of-the-box</a:t>
            </a:r>
          </a:p>
          <a:p>
            <a:r>
              <a:rPr lang="en-US" dirty="0" smtClean="0"/>
              <a:t>You – Out-of-the-box</a:t>
            </a:r>
          </a:p>
          <a:p>
            <a:r>
              <a:rPr lang="en-US" dirty="0" smtClean="0"/>
              <a:t>Introductions</a:t>
            </a:r>
          </a:p>
          <a:p>
            <a:pPr lvl="1"/>
            <a:r>
              <a:rPr lang="en-US" dirty="0" smtClean="0"/>
              <a:t>Me</a:t>
            </a:r>
          </a:p>
          <a:p>
            <a:pPr lvl="1"/>
            <a:r>
              <a:rPr lang="en-US" dirty="0" smtClean="0"/>
              <a:t>Black Bone</a:t>
            </a:r>
          </a:p>
          <a:p>
            <a:r>
              <a:rPr lang="en-US" dirty="0" smtClean="0"/>
              <a:t>Technical Details</a:t>
            </a:r>
          </a:p>
          <a:p>
            <a:r>
              <a:rPr lang="en-US" dirty="0" smtClean="0"/>
              <a:t>You – More Labs</a:t>
            </a:r>
          </a:p>
          <a:p>
            <a:r>
              <a:rPr lang="en-US" dirty="0" smtClean="0"/>
              <a:t>Teaching with the Bone</a:t>
            </a:r>
          </a:p>
          <a:p>
            <a:r>
              <a:rPr lang="en-US" dirty="0" smtClean="0"/>
              <a:t>Questions and Wrap Up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5862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 – Out-of-the-box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b="1" dirty="0" smtClean="0"/>
              <a:t>Getting Started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Plug </a:t>
            </a:r>
            <a:r>
              <a:rPr lang="en-US" dirty="0"/>
              <a:t>the </a:t>
            </a:r>
            <a:r>
              <a:rPr lang="en-US" dirty="0" err="1"/>
              <a:t>BeagleBone</a:t>
            </a:r>
            <a:r>
              <a:rPr lang="en-US" dirty="0"/>
              <a:t> into your computer via USB.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Open the new drive that appears.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Open </a:t>
            </a:r>
            <a:r>
              <a:rPr lang="en-US" b="1" dirty="0"/>
              <a:t>START.htm</a:t>
            </a:r>
            <a:r>
              <a:rPr lang="en-US" dirty="0"/>
              <a:t> with Chrome or </a:t>
            </a:r>
            <a:r>
              <a:rPr lang="en-US" dirty="0" smtClean="0"/>
              <a:t>Firefox.</a:t>
            </a:r>
            <a:endParaRPr lang="en-US" dirty="0"/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Install driver for your OS.  (You’ll have to click Install several times.)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Return to browser window with </a:t>
            </a:r>
            <a:r>
              <a:rPr lang="en-US" b="1" dirty="0"/>
              <a:t>START.htm</a:t>
            </a:r>
            <a:r>
              <a:rPr lang="en-US" dirty="0"/>
              <a:t> and scroll down to </a:t>
            </a:r>
            <a:r>
              <a:rPr lang="en-US" b="1" dirty="0"/>
              <a:t>Step 3 </a:t>
            </a:r>
            <a:r>
              <a:rPr lang="en-US" dirty="0"/>
              <a:t>to find </a:t>
            </a:r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192.168.7.2</a:t>
            </a:r>
            <a:r>
              <a:rPr lang="en-US" dirty="0" smtClean="0"/>
              <a:t> and </a:t>
            </a:r>
            <a:r>
              <a:rPr lang="en-US" dirty="0"/>
              <a:t>click on it.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Explore.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Click on the title Cloud9 IDE (</a:t>
            </a:r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192.168.7.2:3000</a:t>
            </a:r>
            <a:r>
              <a:rPr lang="en-US" dirty="0" smtClean="0"/>
              <a:t>).</a:t>
            </a:r>
            <a:endParaRPr lang="en-US" dirty="0"/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Continue with lab handouts.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2989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Cloud 9 IDE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Zero-install integrated development environment</a:t>
            </a:r>
          </a:p>
          <a:p>
            <a:r>
              <a:rPr lang="en-US" dirty="0" smtClean="0"/>
              <a:t>Go to </a:t>
            </a:r>
            <a:r>
              <a:rPr lang="en-US" dirty="0" smtClean="0">
                <a:hlinkClick r:id="rId2"/>
              </a:rPr>
              <a:t>http://192.168.7.2:3000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43" r="4208" b="33415"/>
          <a:stretch/>
        </p:blipFill>
        <p:spPr bwMode="auto">
          <a:xfrm>
            <a:off x="1752600" y="2667000"/>
            <a:ext cx="5495925" cy="4010608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ounded Rectangular Callout 2"/>
          <p:cNvSpPr/>
          <p:nvPr/>
        </p:nvSpPr>
        <p:spPr>
          <a:xfrm>
            <a:off x="5562600" y="2057400"/>
            <a:ext cx="2133600" cy="1143000"/>
          </a:xfrm>
          <a:prstGeom prst="wedgeRoundRectCallout">
            <a:avLst>
              <a:gd name="adj1" fmla="val -184973"/>
              <a:gd name="adj2" fmla="val 1025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Click</a:t>
            </a:r>
          </a:p>
          <a:p>
            <a:pPr algn="ctr"/>
            <a:r>
              <a:rPr lang="en-US" dirty="0" smtClean="0"/>
              <a:t> </a:t>
            </a:r>
            <a:r>
              <a:rPr lang="en-US" b="1" dirty="0" smtClean="0"/>
              <a:t>Cloud9 IDE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158507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Screenshot from 2014-06-12 13_36_5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25052" b="28175"/>
          <a:stretch/>
        </p:blipFill>
        <p:spPr bwMode="auto">
          <a:xfrm>
            <a:off x="838200" y="381000"/>
            <a:ext cx="7724192" cy="584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3605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Labs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01 Blink an LED</a:t>
            </a:r>
          </a:p>
          <a:p>
            <a:r>
              <a:rPr lang="en-US" dirty="0" smtClean="0"/>
              <a:t>02 Read a switch</a:t>
            </a:r>
          </a:p>
          <a:p>
            <a:r>
              <a:rPr lang="en-US" dirty="0" smtClean="0"/>
              <a:t>03 Networking</a:t>
            </a:r>
          </a:p>
          <a:p>
            <a:r>
              <a:rPr lang="en-US" dirty="0" smtClean="0"/>
              <a:t>03 </a:t>
            </a:r>
            <a:r>
              <a:rPr lang="en-US" dirty="0" err="1" smtClean="0"/>
              <a:t>SensorTag</a:t>
            </a:r>
            <a:r>
              <a:rPr lang="en-US" dirty="0" smtClean="0"/>
              <a:t> (</a:t>
            </a:r>
            <a:r>
              <a:rPr lang="en-US" dirty="0" err="1" smtClean="0"/>
              <a:t>IoT</a:t>
            </a:r>
            <a:r>
              <a:rPr lang="en-US" dirty="0" smtClean="0"/>
              <a:t>)</a:t>
            </a:r>
          </a:p>
          <a:p>
            <a:r>
              <a:rPr lang="en-US" dirty="0" smtClean="0"/>
              <a:t>04 Read a variable resistor (optional)</a:t>
            </a:r>
          </a:p>
          <a:p>
            <a:r>
              <a:rPr lang="en-US" dirty="0" smtClean="0"/>
              <a:t>05 Turn a servo motor (optional)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5941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6066</TotalTime>
  <Words>1044</Words>
  <Application>Microsoft Office PowerPoint</Application>
  <PresentationFormat>On-screen Show (4:3)</PresentationFormat>
  <Paragraphs>329</Paragraphs>
  <Slides>39</Slides>
  <Notes>3</Notes>
  <HiddenSlides>3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7" baseType="lpstr">
      <vt:lpstr>ＭＳ Ｐゴシック</vt:lpstr>
      <vt:lpstr>Arial</vt:lpstr>
      <vt:lpstr>Calibri</vt:lpstr>
      <vt:lpstr>Century Gothic</vt:lpstr>
      <vt:lpstr>Courier New</vt:lpstr>
      <vt:lpstr>Palatino Linotype</vt:lpstr>
      <vt:lpstr>Times New Roman</vt:lpstr>
      <vt:lpstr>Executive</vt:lpstr>
      <vt:lpstr>The Beagle Bone</vt:lpstr>
      <vt:lpstr>PowerPoint Presentation</vt:lpstr>
      <vt:lpstr>Boris</vt:lpstr>
      <vt:lpstr>What did you see?</vt:lpstr>
      <vt:lpstr>Overview</vt:lpstr>
      <vt:lpstr>You – Out-of-the-box</vt:lpstr>
      <vt:lpstr>Cloud 9 IDE</vt:lpstr>
      <vt:lpstr>PowerPoint Presentation</vt:lpstr>
      <vt:lpstr>Labs</vt:lpstr>
      <vt:lpstr>Overview</vt:lpstr>
      <vt:lpstr>Rose-Hulman Institute of Technology</vt:lpstr>
      <vt:lpstr>Overview</vt:lpstr>
      <vt:lpstr>Introducing…</vt:lpstr>
      <vt:lpstr>PowerPoint Presentation</vt:lpstr>
      <vt:lpstr>BeagleBone Family</vt:lpstr>
      <vt:lpstr>BeagleBoard x15</vt:lpstr>
      <vt:lpstr>x15</vt:lpstr>
      <vt:lpstr>Capes expand BeagleBone</vt:lpstr>
      <vt:lpstr>The Community</vt:lpstr>
      <vt:lpstr>Projects</vt:lpstr>
      <vt:lpstr>PowerPoint Presentation</vt:lpstr>
      <vt:lpstr>PowerPoint Presentation</vt:lpstr>
      <vt:lpstr>PowerPoint Presentation</vt:lpstr>
      <vt:lpstr>Overview</vt:lpstr>
      <vt:lpstr>Technical Details</vt:lpstr>
      <vt:lpstr>BeagleBone Black-ready to use for $45/$55</vt:lpstr>
      <vt:lpstr>Cape Expansion Headers</vt:lpstr>
      <vt:lpstr>Technical Details</vt:lpstr>
      <vt:lpstr>BoneScript</vt:lpstr>
      <vt:lpstr>Other Languages</vt:lpstr>
      <vt:lpstr>Overview</vt:lpstr>
      <vt:lpstr>Continue with Labs</vt:lpstr>
      <vt:lpstr>Overview</vt:lpstr>
      <vt:lpstr>Teaching with the Bone</vt:lpstr>
      <vt:lpstr>Derek Molloy</vt:lpstr>
      <vt:lpstr>eLinux.org</vt:lpstr>
      <vt:lpstr> Supporting Texts</vt:lpstr>
      <vt:lpstr>Questions?</vt:lpstr>
      <vt:lpstr>Overview</vt:lpstr>
    </vt:vector>
  </TitlesOfParts>
  <Company>Rose-Hulman Institute of Technology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Beagle Bone</dc:title>
  <dc:creator>Mark A. Yoder</dc:creator>
  <cp:lastModifiedBy>Mark Yoder</cp:lastModifiedBy>
  <cp:revision>80</cp:revision>
  <cp:lastPrinted>2013-10-31T16:17:29Z</cp:lastPrinted>
  <dcterms:created xsi:type="dcterms:W3CDTF">2013-10-30T16:00:10Z</dcterms:created>
  <dcterms:modified xsi:type="dcterms:W3CDTF">2015-06-19T14:33:49Z</dcterms:modified>
</cp:coreProperties>
</file>